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84" r:id="rId2"/>
    <p:sldId id="396" r:id="rId3"/>
    <p:sldId id="398" r:id="rId4"/>
    <p:sldId id="378" r:id="rId5"/>
    <p:sldId id="377" r:id="rId6"/>
    <p:sldId id="379" r:id="rId7"/>
    <p:sldId id="381" r:id="rId8"/>
    <p:sldId id="385" r:id="rId9"/>
    <p:sldId id="380" r:id="rId10"/>
    <p:sldId id="386" r:id="rId11"/>
    <p:sldId id="387" r:id="rId12"/>
    <p:sldId id="388" r:id="rId13"/>
    <p:sldId id="393" r:id="rId14"/>
    <p:sldId id="39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3ECB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510" autoAdjust="0"/>
    <p:restoredTop sz="94671" autoAdjust="0"/>
  </p:normalViewPr>
  <p:slideViewPr>
    <p:cSldViewPr>
      <p:cViewPr varScale="1">
        <p:scale>
          <a:sx n="79" d="100"/>
          <a:sy n="79" d="100"/>
        </p:scale>
        <p:origin x="-786" y="-90"/>
      </p:cViewPr>
      <p:guideLst>
        <p:guide orient="horz" pos="2160"/>
        <p:guide pos="2880"/>
      </p:guideLst>
    </p:cSldViewPr>
  </p:slideViewPr>
  <p:outlineViewPr>
    <p:cViewPr>
      <p:scale>
        <a:sx n="100" d="100"/>
        <a:sy n="100" d="100"/>
      </p:scale>
      <p:origin x="0" y="0"/>
    </p:cViewPr>
  </p:outlineViewPr>
  <p:notesTextViewPr>
    <p:cViewPr>
      <p:scale>
        <a:sx n="1" d="1"/>
        <a:sy n="1" d="1"/>
      </p:scale>
      <p:origin x="0" y="0"/>
    </p:cViewPr>
  </p:notesTextViewPr>
  <p:sorterViewPr>
    <p:cViewPr>
      <p:scale>
        <a:sx n="100" d="100"/>
        <a:sy n="100" d="100"/>
      </p:scale>
      <p:origin x="0" y="3912"/>
    </p:cViewPr>
  </p:sorterViewPr>
  <p:notesViewPr>
    <p:cSldViewPr>
      <p:cViewPr varScale="1">
        <p:scale>
          <a:sx n="65" d="100"/>
          <a:sy n="65" d="100"/>
        </p:scale>
        <p:origin x="-264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B28288-50C7-438E-85CE-876440DB4D12}" type="datetimeFigureOut">
              <a:rPr lang="fr-FR" smtClean="0"/>
              <a:t>08/01/2017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E373B3-2806-4B11-AE33-08C4730339E3}" type="slidenum">
              <a:rPr lang="fr-FR" smtClean="0"/>
              <a:t>‹N°›</a:t>
            </a:fld>
            <a:endParaRPr lang="fr-FR"/>
          </a:p>
        </p:txBody>
      </p:sp>
    </p:spTree>
    <p:extLst>
      <p:ext uri="{BB962C8B-B14F-4D97-AF65-F5344CB8AC3E}">
        <p14:creationId xmlns:p14="http://schemas.microsoft.com/office/powerpoint/2010/main" val="56005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686532B-A32B-4122-9D45-1A26A8D10EC1}" type="datetimeFigureOut">
              <a:rPr lang="fr-FR" smtClean="0"/>
              <a:t>08/01/2017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78098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86532B-A32B-4122-9D45-1A26A8D10EC1}" type="datetimeFigureOut">
              <a:rPr lang="fr-FR" smtClean="0"/>
              <a:t>08/01/2017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148701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86532B-A32B-4122-9D45-1A26A8D10EC1}" type="datetimeFigureOut">
              <a:rPr lang="fr-FR" smtClean="0"/>
              <a:t>08/01/2017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2177175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86532B-A32B-4122-9D45-1A26A8D10EC1}" type="datetimeFigureOut">
              <a:rPr lang="fr-FR" smtClean="0"/>
              <a:t>08/01/2017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409653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686532B-A32B-4122-9D45-1A26A8D10EC1}" type="datetimeFigureOut">
              <a:rPr lang="fr-FR" smtClean="0"/>
              <a:t>08/01/2017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85677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686532B-A32B-4122-9D45-1A26A8D10EC1}" type="datetimeFigureOut">
              <a:rPr lang="fr-FR" smtClean="0"/>
              <a:t>08/01/2017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366462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686532B-A32B-4122-9D45-1A26A8D10EC1}" type="datetimeFigureOut">
              <a:rPr lang="fr-FR" smtClean="0"/>
              <a:t>08/01/2017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391410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686532B-A32B-4122-9D45-1A26A8D10EC1}" type="datetimeFigureOut">
              <a:rPr lang="fr-FR" smtClean="0"/>
              <a:t>08/01/2017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1264678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86532B-A32B-4122-9D45-1A26A8D10EC1}" type="datetimeFigureOut">
              <a:rPr lang="fr-FR" smtClean="0"/>
              <a:t>08/01/2017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2446400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686532B-A32B-4122-9D45-1A26A8D10EC1}" type="datetimeFigureOut">
              <a:rPr lang="fr-FR" smtClean="0"/>
              <a:t>08/01/2017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3945443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686532B-A32B-4122-9D45-1A26A8D10EC1}" type="datetimeFigureOut">
              <a:rPr lang="fr-FR" smtClean="0"/>
              <a:t>08/01/2017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DE79C3-A857-4DFA-837B-842AD635DD85}" type="slidenum">
              <a:rPr lang="fr-FR" smtClean="0"/>
              <a:t>‹N°›</a:t>
            </a:fld>
            <a:endParaRPr lang="fr-FR"/>
          </a:p>
        </p:txBody>
      </p:sp>
    </p:spTree>
    <p:extLst>
      <p:ext uri="{BB962C8B-B14F-4D97-AF65-F5344CB8AC3E}">
        <p14:creationId xmlns:p14="http://schemas.microsoft.com/office/powerpoint/2010/main" val="3530089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6532B-A32B-4122-9D45-1A26A8D10EC1}" type="datetimeFigureOut">
              <a:rPr lang="fr-FR" smtClean="0"/>
              <a:t>08/01/2017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E79C3-A857-4DFA-837B-842AD635DD85}" type="slidenum">
              <a:rPr lang="fr-FR" smtClean="0"/>
              <a:t>‹N°›</a:t>
            </a:fld>
            <a:endParaRPr lang="fr-FR"/>
          </a:p>
        </p:txBody>
      </p:sp>
    </p:spTree>
    <p:extLst>
      <p:ext uri="{BB962C8B-B14F-4D97-AF65-F5344CB8AC3E}">
        <p14:creationId xmlns:p14="http://schemas.microsoft.com/office/powerpoint/2010/main" val="141524774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2656"/>
            <a:ext cx="7488832" cy="1077218"/>
          </a:xfrm>
          <a:prstGeom prst="rect">
            <a:avLst/>
          </a:prstGeom>
        </p:spPr>
        <p:txBody>
          <a:bodyPr wrap="square">
            <a:spAutoFit/>
          </a:bodyPr>
          <a:lstStyle/>
          <a:p>
            <a:r>
              <a:rPr lang="fr-FR" sz="3200" b="1" u="sng" dirty="0" smtClean="0">
                <a:solidFill>
                  <a:srgbClr val="FF0000"/>
                </a:solidFill>
                <a:latin typeface="Book Antiqua" pitchFamily="18" charset="0"/>
                <a:cs typeface="Arial" pitchFamily="34" charset="0"/>
              </a:rPr>
              <a:t>II ) Les symboles de la République :</a:t>
            </a:r>
            <a:r>
              <a:rPr lang="fr-FR" sz="3200" b="1" dirty="0">
                <a:solidFill>
                  <a:srgbClr val="FF0000"/>
                </a:solidFill>
                <a:latin typeface="Book Antiqua" pitchFamily="18" charset="0"/>
                <a:cs typeface="Arial" pitchFamily="34" charset="0"/>
              </a:rPr>
              <a:t/>
            </a:r>
            <a:br>
              <a:rPr lang="fr-FR" sz="3200" b="1" dirty="0">
                <a:solidFill>
                  <a:srgbClr val="FF0000"/>
                </a:solidFill>
                <a:latin typeface="Book Antiqua" pitchFamily="18" charset="0"/>
                <a:cs typeface="Arial" pitchFamily="34" charset="0"/>
              </a:rPr>
            </a:br>
            <a:endParaRPr lang="fr-FR" sz="3200" b="1" dirty="0">
              <a:solidFill>
                <a:srgbClr val="FF0000"/>
              </a:solidFill>
              <a:latin typeface="Book Antiqua" pitchFamily="18" charset="0"/>
            </a:endParaRPr>
          </a:p>
        </p:txBody>
      </p:sp>
    </p:spTree>
    <p:extLst>
      <p:ext uri="{BB962C8B-B14F-4D97-AF65-F5344CB8AC3E}">
        <p14:creationId xmlns:p14="http://schemas.microsoft.com/office/powerpoint/2010/main" val="383331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larverne.fr/wp-content/uploads/2012/04/Coq-gaulo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301" y="404664"/>
            <a:ext cx="3064170" cy="21602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88301" y="3429000"/>
            <a:ext cx="7800123" cy="2308324"/>
          </a:xfrm>
          <a:prstGeom prst="rect">
            <a:avLst/>
          </a:prstGeom>
        </p:spPr>
        <p:txBody>
          <a:bodyPr wrap="square">
            <a:spAutoFit/>
          </a:bodyPr>
          <a:lstStyle/>
          <a:p>
            <a:r>
              <a:rPr lang="fr-FR" dirty="0"/>
              <a:t>Le coq est l’emblème de la France. En effet, le mot latin </a:t>
            </a:r>
            <a:r>
              <a:rPr lang="fr-FR" i="1" dirty="0" smtClean="0"/>
              <a:t>Gallus</a:t>
            </a:r>
            <a:r>
              <a:rPr lang="fr-FR" dirty="0" smtClean="0"/>
              <a:t> </a:t>
            </a:r>
            <a:r>
              <a:rPr lang="fr-FR" dirty="0"/>
              <a:t>a une double signification : coq et Gaulois.</a:t>
            </a:r>
          </a:p>
          <a:p>
            <a:r>
              <a:rPr lang="fr-FR" dirty="0" smtClean="0"/>
              <a:t>Sous </a:t>
            </a:r>
            <a:r>
              <a:rPr lang="fr-FR" dirty="0"/>
              <a:t>la Révolution le coq symbolise l’identité nationale. Mais sous le </a:t>
            </a:r>
            <a:r>
              <a:rPr lang="fr-FR" dirty="0" smtClean="0"/>
              <a:t>Premier Empire le </a:t>
            </a:r>
            <a:r>
              <a:rPr lang="fr-FR" dirty="0"/>
              <a:t>coq est remplacé par l’aigle. Le coq redevient ensuite un symbole notamment sous la Troisième  </a:t>
            </a:r>
            <a:r>
              <a:rPr lang="fr-FR" dirty="0" smtClean="0"/>
              <a:t>République. </a:t>
            </a:r>
            <a:r>
              <a:rPr lang="fr-FR" dirty="0"/>
              <a:t>Il représente le courage et la fierté face à l’aigle prussien. Il figure dans certains monuments aux morts de la grande guerre. Même s’il n’est pas un symbole officiel, c’est un signe de reconnaissance nationale. Aussi est-il l’emblème de nos équipes sportives nationales.</a:t>
            </a:r>
          </a:p>
        </p:txBody>
      </p:sp>
      <p:sp>
        <p:nvSpPr>
          <p:cNvPr id="6" name="ZoneTexte 5"/>
          <p:cNvSpPr txBox="1"/>
          <p:nvPr/>
        </p:nvSpPr>
        <p:spPr>
          <a:xfrm>
            <a:off x="4462579" y="577099"/>
            <a:ext cx="2428821" cy="369332"/>
          </a:xfrm>
          <a:prstGeom prst="rect">
            <a:avLst/>
          </a:prstGeom>
          <a:noFill/>
        </p:spPr>
        <p:txBody>
          <a:bodyPr wrap="square" rtlCol="0">
            <a:spAutoFit/>
          </a:bodyPr>
          <a:lstStyle/>
          <a:p>
            <a:r>
              <a:rPr lang="fr-FR" dirty="0" smtClean="0"/>
              <a:t>UN ANIMAL : LE COQ</a:t>
            </a:r>
            <a:endParaRPr lang="fr-FR" dirty="0"/>
          </a:p>
        </p:txBody>
      </p:sp>
      <p:pic>
        <p:nvPicPr>
          <p:cNvPr id="6148" name="Picture 4" descr="http://idata.over-blog.com/4/27/14/37/histoire/coq.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498" y="1124744"/>
            <a:ext cx="1983879" cy="1977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59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fade">
                                      <p:cBhvr>
                                        <p:cTn id="12" dur="500"/>
                                        <p:tgtEl>
                                          <p:spTgt spid="61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hQSEBQUExQVFBQWFRUVFRQXGBUUFxgYFBUWFBUVGBYXHCYfGBwkGRcUHy8gIycpLCwsFR4xNTAqNSYrLCkBCQoKDgwOFw8PGikcHxwsLCkpKSkpLCkpKSkpLCkpKSkpKSksKSwsKSksKSksLCkpLCksLCksKSwsKSksKSwsLP/AABEIAKcBLgMBIgACEQEDEQH/xAAcAAABBQEBAQAAAAAAAAAAAAACAAEDBAUGBwj/xABMEAACAQIEAwQFBwcHDAMAAAABAhEAAwQSITEFQVEGEyJhBzJxgZEjQlJyobHBFCUzQ2Ky8BUkNHSis9EWNURTY3OCg5LD4fGElKT/xAAZAQADAQEBAAAAAAAAAAAAAAAAAQIDBAX/xAAmEQACAgEDBAICAwAAAAAAAAAAAQIREgMhMTJBUWETQiKBBKHw/9oADAMBAAIRAxEAPwCiUpstTGmy17p5xFkp8lSZaKKBkOWllqUrSy0AR5afLR5acLQAAWnijy0+WgAMtILUmWlloGBlpZaky0stIAAtGEolFHSsaGVaGKImnWkMe3aqyiVEtWbK1EikSW7dWQtClPWLNEUuNcYGHtghS9x2yWkHNonU8gACfdA3qHg3EiVtghWVgMrKxfrBMjUHKdZqDtViVVLGaP06t7AEeTPLeg4Bds2rdq2twNkTuxrLbkzEftjbr51x6k2ppWbRVxZ0U0gKWWiroMxop6Qp6ABFPFImmJoARFCTQtcoGenQrCe5URege7QLP/iqomyQvQm7UTAzQNToVhXMQeVRd8aFzUTPVqJLZBlpZakyUslbWZEeWnAqQLT5Kdjoiy0oqTLT5aLAjiny1JlpwtOwI8tOFqTLSy0rAjy0+WpMtLLSsYGWllqTLT5aLAjy0stSZafLRYEeWlFSZaJbU0rHQNtKtIKa3Zqytqs5MtIEGnzE6VKLVZuJxmZmVT4VOVj1I1b4be2awnNRVmkY2ytxPs0uJupce4wVFIVVIhoMk6g+Q03+/RtdkbQChQQQVA1kiIjf2DpV7CwB5AAT7N/tmtmQFd4nLLaazk10j2V58nk7Z0pUqMq7bI3HOJ5a/wAH4VHW+gS7bkAgNIgiCNYGnIhgKxHtR5+fsMV06c72ZlKNbkYNImiihmtiAM1CTTvcoC9UkS2C3nSzUFyhLVVCCJ8qAvQs1Dnp0ITGo2FEz1GRVJEsFhQRUkU2WqJBZNaNbM0eU8hUopOQ0iDuQN6YirL25oRbjlQpDaK2Wlkq73YoXt6U1MWJVyU+WpclLJVWKiPLSy1Jlp8tFgR5aWWpctPlosKIstPlqTJT5KVjoAW6MWaILRoKTY0hJhqk7inANLKetZ2yh1SpFFRqlTolSykQcQxfc2Llz6CMw56gafbFcPwrixyhArsxmQozNLamSNF95rd7fC4MMuX1C5N0bZsqFkSeQLCf+EVlYHAv3+DNpD3Y7w3AAVWCALZBbQ65tZrj1p70bwR0GDvX2ItlVQtpDuQ3wtqevXpWmpdCtpr1pWcHKsXGLDnBzTz35Vktwy4+PXFwFWzZ7sWnOrtmcsQykhRqvwrQxmBa5iLOJ+TDIINrPppmgl41Pi6cq42/ZsagOItwuZGJMgZ3DEg7KHBUmQNJG4qC/wARzsFuIbV3U5GEEjSSIJDRpJUkVYxGHe5jbF0BMtpWMi5vKsCMsTzHwqnjcO9wu9xWE4pbloQGKKLQUqMv0mzSf2qvTljJEyVoZmoCaRufx7NCKEvXqI5GxmoGo6EiqERNQEVKRQFapEkZpiKmFmkLQ5607CiALTi3U3djpUi2PKk5BRCmHqZbY6VJ+T0SWhUOQ6KSTSbepVf2UYbyobGkRLa9vwqQqIo8xpm9lKx0V80UlNSOnlQ5a0RABFPkowtERVWKiLLThalVKM2qWQ6IltzUtqz1p+6PSpAhqXIpIQw9L8jqVUNSAGoyZVIrrgqIYarEGm1pZMeKIDbimyVOVJqC9jbaEKzgE7SYGm+u1JzS5DEJV61X4rxAWLD3TrlG22pIA+0ij/lOzmCd4oYiQCQJG0iuY9JuKtrYtWyTna4HRBqHCSpDeQLA+0CplLZtDSMBu0N68xf1tNXuHLaUTJKrrA846a1bs4851t3cawdvUSwgAO4jMQ67g9DWNbwnei+TIH5BevBZOjW3QaiI5kVqcOwyrjuBEAAth7JMc4e8ZPnrXC9zZbFi1x7B5Lz93i7v5PGfNde2D4sgPybhdX0EijxPbbC28PavfyeSLpcAPeYfojDkHxFtSOQ3rM4Lww3LfFrexa5h1BO0nHGPwqbjHZxhwvDBgCbL4tTrEZ7q+WvLpUbXRW9G43aDCflQwzYG8rlQx7u66lfB3nqpcB0Qg6HnR8O7T4NkV7WKxmEm4bSrdHfozQN5DNAn6a+cVc4Xw0fy89wjXLhh/wBWFcN8Qq/CqLcLVL2AXKMv8pXyQdvHbV6nYe5svj3V7a3TauC4zJbxFnRHaCxtukk239Y7t6p1nSrhsmsjsx2fyW7d1D4cuZrZ1XO13EzdUHQNAVdOQreNhjzru/jv8TDVW5B3FEttRUwww5yakS2ByrocjOiq1qeVA2HA6mtDNQM9LJhiUDb8qQtVaJoMlPIKIwAKWejy0qVhQGalmpGmoAqgUYPlRUxY07sVUPFGsVFThqAslIH8GnFsdKjDmjD0DCaOlD3dFRBadiodbUUVJUowKmy6AopoppZaVhQgaMXKEJTOQN9+g3qW0t2VuHnpmvgGNz0GprG4r2jt2ZDN4voKZaSGYBm2tzlMTrI2NYv5bfxUlVyWAyljDAMveLMtBJOXPIII8hXNPXS6TSOn5Nbi/adLavr3jCR3aNAzBS4R7kGCRHI76xWBijjsSWNm2yqis6iLaW3GYZVK3Zk5J1lhppExW0vCLeFTEeAOqlBaYANcRmtDIis401jKNgWjpV7gtopjLqXGLd6qX9IUEajKByKp3QP1xXI5tu2bUkecXONFdMThgdT4rZy+ro3h8azmgQMu+sVNb4nYuhQXECSqXgfD1h5YL/1LXUfyPZZcPeKlC91Cy95mFs3nDEFWWCuWJ11PPmQ4h2UwzW2VgyZbpt2rgVFlbjAAgnzC77HbeqUyXEzbWDUJcaGCvhruHDD5S18qyvJdeWnInepsNhi3EODsgDLYtJauMmqq2a4YMwY1Gsc6oP2RfPOEutZde8FwFrglxosMNCrBYUtp91VGx2Mtrnv27dxczAkjLcGX9u3l0kHxHNVKVk0dTwG0DexwAgG/hftxSH8an7RADBEf7bEf3qaVy2A7aW59a7YLQWJAvIcviAzLluaEfRO1dJw/jdu6FDqMQAMw7q4pIzaz3NwBwT7BtUtb2UnZs8OH53n+rj/8zxRWsMGNliJKYzMD0LIiz/aNLD4zB3Lh+UexejRruZWBAIAIYwRBKxPztIq7b4XlUAXyVzBxlVNCIgqddNB8KncosYO2FtuBoAxAHQDEYgAU2eqvD8Q2R0PiIdlY7OpF26wZ0jZiSQymNRoKmJrt0Ok59TkNrn30xuVE3L2/gaE1uZkxuUBaoppi9MAiaEmhL0BamIkoGmhzGmJ86BD5qEvQlaHLTEFFKKEGnBqbKoeKeKQaiBosdCC0QSkDRhqMgoYLRrTTTg0sh0GKIUAogaLAMGk90KJYgChDVn8bwdy5bPcsFugeANBQnzBBE9DFTJuthqu5Dj+M2rYl7jBt8qs2aN9EnwjLrqesdKycQ2LxCsLZTDJyLvDmQRvoTqujeEawyE6nBXD44avi7ds6EiLA8/mqIP21cscIvsBm4iQxGqo0c43VxrpPvrz3LyzoS9G12e4JYWGvC0XAbLF03QRMtEoAkGSFyiDsQNtXDoim86KxYumjO5VsmvgyjwyoUHWJG2lck/ZB9ZxmIYagEG4Z3HU9f4io27FL858U0n6DkdfodTWdr/Ivc7TC47IrBrwBNxXlg5JCqqBGldRoTM8x0qPH8cw63A3eqRGpL211MAjxuDBCrpPLyFccewlkD9FePLXw6RB3A5AVO3ZDDBjFm4VnSbqzvMmbg5zQ5L2FM3uI9qcBdtNaa8MjbqGsmOcKUYxGsabVi3u0mGQr/Oy2VAgOW4SxhznZlsnxQ4MiJyg0VnsnZI0w06bl7ZG2h0uGNZqa52dsof6PYURzI8hyU8xNGS8BT8lW323wieLvC9w5sz93d8QjYqcgnoT9tQH0i2B4UW6UzOSgRCpLnMxhsQYBJOwjU6VqW8LZBPgwygftkf8Aaq++GRNzZRtOfXbQ5dJFF+hV7OR4r2ss3kCrgmbLGpCA6LPzbb7aDflr1rEGLtFf6FLSIY3HIHnkCKCR5mu7/wAo8Ov+lYXSdlB3kHa8ORqtguI4EsEGJVmYgALbUmeXzmrRN+CWl5OcXtLiCotjDWykfrBiLmwkxmvQPYKVntjdjLbGJBJJ7uzcCpJ1OUPZuOJMmM2k7867AYjDyQl19SymLdvKSBBB+TE6wDDA8pmpeE47JHytiWnL8mGbwyGgd7JiD8KTlvwPH2YHDe1j9+rubwKStxbl1rua2SA5ANtChQ5WyxsSeRrr7vajCj9enuk/cKwsXwMYvFG5aCl7iMcwUqCVEF1SfWAYKwnYggwar4r0c3kiXXUzHMRIAI6iK209TEiUDebtZhZHyvOJyvGx3MaVpWMQriUZXHVSG+6uQw/o8dwxN0KQZywZOk78t6kwnYR1uCLrIST4l0OgJ5e6tVroj42dYTQk1QOFxFoEd6LgA0NxRMRuSIPxqmeLtksE3EVrtzK2ijKucgkZjp4RuetV88SfjZsmhqq+Msj/AElfYbloD3wKms31dcylWG0qcwkbwRvVw1VLgmUGgqanNCa0sihFqGaVNNOwJBhm+i3w6UBQjcEe41tpjpGo15wyEe7xTTvxJfosRziDHw91c3yrybYMw5og1ab4i35gdCpn40637J5oaXyhgZs0QNaYt2TEZdRI5Gnt4Syw3A8834VS1EGJmhqQatR+FW4kPp1kRUB4URPi6RpP3U80GJUmiBqS5w+4OWYfs6/ZvVYvrHPpz+FVYqJpqPEk922UBmymFJIB6iRtpTZ6gx99ltkqSDI1EfjUylSbY0rdHL4vtLdTCO1jNa7sQpYlohvVKnWQo3PWeRjkj6RMeWBN8kAg5MqwddjoTrtvXomD4Yt3gd6QM113Y8tbl7y0A8RrzTGYFrV3CoygMt5xEk699b0JB21A0Fcka4NJXydXie1d69hbl1SE8LEsGtzbJYEKFIkwAehOo3iuJudpMUd79z7B9wr1XhPDUucDxhK+JnxWxblfYADyjSvIsfhil1lIgqYI+2iNW0ErqztOz3HMTiLYh5a3lU/pPVRfW8JPiJKnXo2nXjL3ELuY/K3dz+sc7H61enehHAo9vFFlVjnUAsAY8E6TtvXlTLqfrN95px5ZLeyNfgHGbqv3edmVmDFSWYkoCQJgmDtBEdaftbhSly2Hhm7uS2UrmliS0EDcknTqZ1o+xVkHiOFBAI7w6ETsjcjW/wCmWyF4imgAOGtnQAfrLo5UfYPqcB3Y6Cu17OPdxCMS7Eqc5abepRMgVs1wE+GW1XfnFceU0r2L0O2/zfe03N37mFE+Bx5PG7jSSepn460wapsRhSjshiV8JjaQBtURWqIO34Pwi4cOb8SEVmRgxnxHM36oDfKB4tpEisns7hrt24UJeWU/PyELcMllzNoZ1iI1avWexFmeFgRPyXsrm/R/hyMXLDexbifrN8Kxc6bRso2kx+zuDvk3JcpkYBDLOFgHMAUJjVmkg6wPOrHE8LjDcgYlIA0/pBmZkwriurt4B0bNaAgu7MhDFWJdgc0eUbdKr8Uwl4PbKqrkA51YNDeIxqBI0M+6POueUndmqS4OSXheK54pPOLOKY7RrLGaTcBvGZxI/wDqMR/bUxXVDhtzumUwLjPIYbKsgwJ10EiOccqVnCXc6tcCEBSMtsQCdIaGOvP7N6ebCkcDj+y96NbpZRrPcWre2s+oDvVDC8JuG7aY3nBvtDFO7R8sn2CdNAa7+9wq/wB2651yPmYyCXXfQMG2gDlprvXOLwafyONczGASSPWIrVTIaJMT2bAViL2OLBSRmvqqTGhOV9p3itng2GKWVDOHaNSpuFfIL3jMT7Z1p8RwHQwsGDGo06c/ZU9nRFBJJAAJO5rf+O7bM9VbEpNDNNNNNdpzjk0M0xas/iHGrdpZLr6wU7mCVLAGNjFFgdDjMGobLbtWXMy5cDQGRkAUCSI3NPdwSAL3dm0XYA5T4VXaSSokzIge3Wti9gczTOsAExvE/wCNG+BnKJ2BExy0gfYK8ijssxMRg1VAy25ZhAt94yAETLFwCYiBEUz8OXIGVHLtAyC86gQYZi3TaBEzNbN7hwKqpOxMEabxpTHhwhVB2zQYncgx8daKHZi4q2tsIQbuYicvfMMixLa6zO4ECas3MAcwGa6w+c2ZDl2gEMDJ6xEVev8AC1bKGIOVImOXTSrHcnNOcA6cl10EmhBZhpY8TDvbgFsE5yLJUxGbKMs+yd45VHvbDlrmrZcuSznnrpAgDz361rjAJDmR4gwI9p9tM3DrYVVzCJJB8zAIn20AUO6YOy94fCuYnLp7JDAkxGkDeKiGGLMrEqXuAgZrZzACfWIuaazzPWth8KpLmRJEHby1+Imjt4NJQz6o8Og1mefsJ+NCbA43inE0ssbXdhnQgFy16DMGAqmBAPU7Gsocdz3radw+qDPd+UNvVmgNbIygiBqBOu9dPxjD2zeukqNzrA08HLz0mp8FgkKsIHz9QFkeKND5fhWnyKqasWPewOAWQeFjTQvt5DEbRXmvpGheLKoBCi5bfT/aG0TEeak++vUeAweH+1zp/wA4mvL/AEmacWX/AOOT/Yqo9REuD0Hsiobg1znnbEGeue+5ryv0jYQW+JXVG2W2fiv/AIr1vsLrwgAbHPHsNwkV5f6Vf863f93Z/doj1hLpOx9BZ+SxOm90f3amvI7qeJ+md/3jXsfoYwxTD3Sfn3FdecqbagezY1w9+wBZZueVx7iTVJ7sTiVewaTxHC/Xb+7at301rOPsnX+jL/eXKxOwII4jh/afuIrd9NAP5dZ/qy9P9Y9P7C7Hn4Gn8da9j9Dg/mL/AFrv3mvHQK9k9ENs/kbR1ufaTS1OBx5PN8bw4XOJva1AZ1nYEDu0LH271h461ld1Gys6j/hYgfdXYW/89Xvq/wDbsj8TXJ8Q/SXfr3P3jSg+F6QSSpv2e9dgV/mC/wC7/CsfsnZH5Skg/oEEjT57c62OwjRgF+oazOz0DEWyGkGwuun+sasZ9SNY9J23DUMNIiLjgc5GcwaHG2ZfYbD8ak4WoIuQZHev5c5inxmp06D8aGtie5lvh4Pl7fxqvfWGHsO2lXHTxb/GocSu3T3ffUUWV8QgKHSRB+6uUst/QBr6x/frqrqeE6keE/dXKWR/QPrH980xHSO2tcxjO1NlHcNmkMywAT6pg8v4iukuCvHe1eKyYu8Ao9YkkqJPiJmY1GkfGttFtMjU4OpxnbbQ5Mg2yzLNqJggaA8ulVv8tXW3qVdyAYg6T5wB7tawkPLJh9TlByqbkEfNI3caEnoKq3rkBGK2dVYiAsSCQI6jY++unJmNGxje2F17TrBKumUtIBBO8AciPfXMX7xy++ffG9LEXszEwq+SgAe4VA5pt2I+hh2htPqCxggaI41XluNNKduPI2mVzy0SJn6Jz6+41V41hTCZGZDm3SNQB6u2gPOs3tfduNau2MOjJcK2WW6HVAZugXFUlgQQomfM156ts6tjZv8AaFMrBldFgy7BEUZtPWJIBov5czQBbZlyiHzIFbN0MeQM1xfbLD3blp/ycvekrNtW71coEORbBJPjgbaVv8O4Qx4dZtsAkW1zI/gI2JBVtoM6VTi0tiVJM1L/ABlgZa0AJADNcQCTsNtDPxoF4/cIQi3b8QlCXJLCAZBAHKo8bdXKFz2yQVlc1sHWPFvrH/qaz7HFbalbd7EDOpJ0VlGUk5FWA2YhSAfwqakVcS+eOXZICWgwALD5QgAz5idj8KhudpboXN4QAwQjI8hi4TYnaSPvpjxHD94wDOxIUAZXE89CYkeLlTvcsZD3qXLa95PeXEKqWDTlAkydD/0mjGY8ojNxy/mKlxIXOYRdQSYUTzgUDcVvMUBu5Tcn5trwZRrJy+dBj+0OEQs66nuyCAmkx4CZEjn8aq2+2+H7tZDAhYI8MSyjMCTvzFGEmGSB4tcVHLOzmc0MrGGIQHaRG89PD51g43jDlWKXLttPForvMA6gmZI5Vl8f4l3jqEuZEBACSzn1QAIA009tYz8VIlVcsDvIYD3D26zW8NLa2ZymezdmAowCEetA5j/WdK8z9KAniz7+rYEjceFdR516l2d/zZaPOF/vBXlXpLb86Xz0Wz+4tEeoUuD1DsEAOEW/NCdd/XNeV+lVvzrc+pZ/dr1HsEfzNZP+zH2tXlfpT/ztd+rZH9gU49QpdJ6f6NFizt+rtfumuCx2FZMMcwgm2WHsJNegejcThwf2Lf7lcb2hHyPssj/Gs4GkjA7Cj84WY38X3Vqem3+n2P6sP716o+j9fzjY/wCL7jV/03H84Wf6sv23LlbfYylwcOBpXsPonB/JDBgS/wCNeQE6D3V7D6K2jBMYn1/xpanBUTikMcavazpE/wDKtdK47iJi5c+vc/eNdbaeeMXTtMf3dquQ4l69z69z941Onz+kE+P2e/8AYcTgB9T/AArI4Kfl01n5Fdo+mxitfsOP5gPqGsHgBi8JE/Irpz3asZ9RpHg9C4ERlu6/rD91NxJvF7hS4NdBRo+mdPt/wqDiV0Z/cKbf4iXJVY1C1O9xRz+NQNdX6QrMoHEN4T9U/dXK2m0wH1j++a6a+RlbXkfurlbSCMB7T+8apWJnS4i8ACeQBJPSBNeJcZi5i75B0Nx2B99er8Z4jbS3cWQWysIHLQ7navKGuxcYjmx5wfjXRoruzLUY+CxBtRGUlSSsg6EiNdek1FfvZgohQFECJ2gTz8pob90Nq05vITpy1NNh8M7HwAEjWJUfeRXRijKyJlk6xQOtTXGOYh9NddBIoLhT5uaihHrXFe0/gUE2i8glUuKxUowYElNIJG0+0Vz2B4ziHYs7KXa2lpmOVjlR21B0CnXkNTHSsi/gldSoka7jcQak7M/JYq0Xm2qE5nJIDkBspOsTrEQd6xxSRrbbO64fwy33QREZjlaGZ+7LGCFztb5bSAK5F8Q7EC3h0tsBlYqbt5XIEF5M5RHIMdhqa7C9xZluYZhdhTbclQVy6vc8UbHkNa5a3bAYEXIJkCGJ305jmPsIojxuKqZt3LrySqYVC8AlrdlisALKSZE6E5mbXoIqlwnEthlIXFG1pGe0tu8WAMBWdgWX3SdBrQ3cJn9bcCATGwprfDwogZQJnXrQMq8SvC41vLcvEIAAWzll2JKszzEyYM+dAmETVDbZgS3ykDMcx1M6EE76Gr4tA8wR+ySftAipJEfoyT0YqT5QeVO67AvZUCmMoJiBoSWnpMkkgeZqpieE3Tm7ohdoWFA2g6kdZO1an5TOmUjkQRm+4/hSu4nNJIAHQKyr02gVObQ6Rydns9eZlIUXPY6xoYgmdD/jVy72IvBcwXXmudGPxECtJ0W0pa3AGgCeELmYhQYUZt4rRxvD2lVeVjI8K0gyA6+IbjY/xFD1WGCOq4NxdLeCt2nKrcUCQzADRs20+R+FcB2+sG7jbtxVlX7uGAJ2tqpEieYq7i8KSUjLAYM2aZ90aT7aLFw4YszgZYMPGm56ioUqdlNWqO47H3AnCrdttGCCVg6eIE8hyrzP0i4QPxO6+ZcrC2V1gmLajQ7VqLx24FIcOoHgXMQxI1EE7cudPgrSG2DBdXLMO81J8RDRMaZgfKldOwpNUdn6N3Bw+vhKqqkEifCoE7nQ6V5jxG3duFyjMVOhQPnAjQiNxqDpFdTa4sMKqgOLSyAAAeoGoXcSRJOmtUsbkxRFwMhky5CwzR0IGgI5iiL7jZndhcEy8QszvruI5eetTemfCk8Rt9BhbQ10/WXTvtWpwvu7DhgbrEHwr3hMeyn4/imxty2Xt5Qoym5mOaCSds+o8iDvvVKauyXG1R5y+EMbTttr91es+jW4VwBIj9Zv7a5PGdm1nS7bDNsHUgn2FIPI7zWtiL/5NgzZF35NkdXbZgWjK4k5jHQTRJqSpAtmYfDsE1zi9wiOonnFpGgdTAPwrkeN4cpduBtwzgnlueddPd4cxi8LgJW2CrEkE5VhWLZt9APcKrWMPiHMW5ubTtcUZgSC3MDTfUVUVT/oT3R6z2Lb+YD/AHY+8Vh8DhL7hpBW0uYQdJkjfyIqzwvj64TDWkuITmlHOqhPAzAmVG7qq+1vYDDwPBEM924jkXRoIMgAQsiOkbTWMo27NIutjWxXao4S1IUMHY92DMttt5QRr1IFUuL8UvXg0kWWAQE2wGYMdSgLggxqDpQ2uO3BhwbyqjAraRLnhGf1FggE5WbYxtvFHZsMbam8o7zL8oQfnDcgrpB5bUsWO1yQjjLBRmAMA6kkE5YkwB5g++qB7QsqlQ6O2+Z8qwBuIC/bWg3CgT4WZeeskaCY/ia5/B47vs+kZUzEEgyCQCB4fOhRBsfGdor4ePkyhBUqoBaTI0YOI1jQjlWNf45C2VYtCyFHs0MH2x8a2MRhlkFgsmGB1nc6yI5j7KzOK8ODIV7tjnYtbNvIfGPmgFtMwMc9xWsaM5WY2I42c7L83bUGQdQRWYcUPoitriWGs3QTaabqj5S13F200Jo0lrjBnXyAOh6VjMQPMHY10RMWR3bwK6dZqFLhXYkVO1shfdQFqoRKcBeIDtZu5Gg953b5SDGoMRUdyyswpmNwf409lWuGXLpcKjXI5qHcDb6ImpuJYvM4DKxKjLJaSYJ5A6UCOwfiyujd9LXMipbMbBVIUaEazrJmaVlsNkTP3jEeuVhQdXbQEnaVXcerPWlSrE1G7/DjMF71VKAAmD4g4JMAjdAR5ZqC1cwRdYDOAxkMsSMmn9v7PhSpUDNBGwsZsjhiTKg+EAtoAZBPhkVEWsi5Kh8ua3uZOUDx89zp9uopUqALYv2dSTcn9kKq8tgSTHrGJ3+ArYm5ZzEoCAXG/K3AmJnWc0e0UqVICwqYcg5FuBoMawM2kQJmCJ59dKbEYnDWyA6XgOuZWnyidOvx8qVKhbsb4Ify3BkDN3u2q8gwgrqNxM1Zs3sMMuXOVhs0xOYxlIAHUuT7B1NKlTYkGj2MxnPlzaRocsDQxznNr7KixuHwzqQwukZV8MiMy6zqSfWg0qVZlEubDaT3saA6JJ11iNtJ3rOYa7COWnw+dTUqdILK2MwKXGBdRmGxDEGOh8J0qZbA0hCIAUZSkACNNYgaDQdKVKk0FktvEqk5nYeRUH7pq3bxVpl0eekqR9wFKlUOKKTBvkCCULGInNpvI0PQ61WxeEt3gO8tZgDIzQdYjlrSpVID2LIQAKMqjQAbCnxVm40BLhTmY0PXQgffSpUXQFlUtvZVLxLkAAmXUkjmGUg71M3EREKWSNAAzRA2EUqVUgKmIxxcFboFxToVfxD3aSD51rWcarJC6EiCNTrGhM76xr50qVMRdw+JIRs2pCOZPPwVyHZvKbjiImxc+zKfwpUqtcAy2sPbUwdCV5fWjrzNRG14SoP7QPQgcvaNKVKpoLMLtLh/EuKXQkhbh0/SKNHj9pRr7POsfHYdSoup6pMOm2R+eXqpGtKlWy4MmUim4O3/AKprijrHnSpVt2IHtXFylDaR20KsSQRrrPUbfbQY5kFz5JTbWBKkzDbmPLalSqRH/9k="/>
          <p:cNvSpPr>
            <a:spLocks noChangeAspect="1" noChangeArrowheads="1"/>
          </p:cNvSpPr>
          <p:nvPr/>
        </p:nvSpPr>
        <p:spPr bwMode="auto">
          <a:xfrm>
            <a:off x="63500" y="-774700"/>
            <a:ext cx="2876550" cy="15906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data:image/jpeg;base64,/9j/4AAQSkZJRgABAQAAAQABAAD/2wCEAAkGBhQSERQUExIWFRUVFxUVFRQWFBUYFxQXFBQVFxgXFRcXHCYeFxokGRgUHy8gIycpLCwsFR4xNTAqNSYrLCkBCQoKDgwOGg8PGiwkHyQpLCwsLCwsLCwsLCwsLCwsLCwsLCwsKSwsLCwsKSwsKSwsKSwpLCwsKSwsLCwsLCwsLP/AABEIAMcA/gMBIgACEQEDEQH/xAAbAAABBQEBAAAAAAAAAAAAAAAEAgMFBgcAAf/EAE0QAAIBAgQDBAUHCAgEBQUAAAECEQADBBIhMQVBUQYTImEycYGRwQcjQlKhsdEUU2KCkrLS8CQzQ3JzosLhFSVjszSDo9PxFjV0k5T/xAAaAQADAQEBAQAAAAAAAAAAAAAAAQIDBAUG/8QAJREAAgIBBQABBAMAAAAAAAAAAAECESEDBBIxQVEUIjJhE3GR/9oADAMBAAIRAxEAPwA9rFNG1UzcwtD3MJXqqZ57iRTJSStG3rNM5K0TM6BStNMKLdKZZKtMljIFexTgSuKUWIbikkU4wryKBiSK8ApZFcBSA8y02RT8U2RQMQK5n0rmFNmnQrFCvGE15NezTFYnLXRXtJW5JIynTmYg+rn8KAPYrqVFKt2S0xyEnyFAB3DcJlHfOQAuqg7sfIHemMbjWutLewfzzpOIxBYAchsKaFSlm2U3ikerToamwKVFMQqaWtNgU4opDHFFPKKbSikWoZpESBTynSkkRSagsshszTb4eaeC06grnNCKxGE8qBfD1ZbtqRUdew3lVxmS4kG9uaGZKl7uFoK9arojIwlECilFacZBymvMtWQNMlJyUSy0jLSHQOy14oohkpOSmKhIFMkUUBTZSkDBrlNkU6+9JirJsRFdFKiuigR4BT4w693nFxS2bVNJCwADP0tQdOU+uhsQvgaOhPu1j4VN8IwzjPlBNvvJGm6ZII01ieU6wK4d1ry02qX7Ozb6SmnZDU4TCwNzv+FKKZdfXHvpuu1ZRyvGDyK9ArqUKYj1RSgKUgpxImpspCFSlrbp2RS0AqbLSPEtUQoFcnlS3XyqGzRKhDimyaW7UgmhAy2W6dC0Gpp1b9czRrYUKQ9sGkpep4NNT0MAvYSPMUBiMKDyqfihr+G6VSkJqyt3MPAofuqm79iOVBPaFbxmYOIEUpIWimSKZIq7JG8k14LdPC3XOsUWOgd0pptqfuihrzaVSIYMa8ilkV5FamQmK8NLijeH2QPnGEwYVTzbeSOcdOpHSs5zUI2y4Qc3SPcF2WvYgCCLSnXO+5EH0FGpPQmBzqcwnydJAb8pcto0hY+krQPHIBy9diRsaMs4kwInYkmTqeZ+ypnCXhAhuQ303HnXi6up/JLk0erpx4KkU/ivYm/bGdCLywCSohz+kV2JO/h36VXVrXcDfJlSpAXMA06MAxGnTSq/2w7NC4pv2hFwSXUf2mXcx9fn5+6uzb7mqhI59bQu5RKFFeivRXsV6J544gpxRTa04hqWWh63bmnQtKwwnlTzkVk3k2SEIvnSbjUprkbULcuUJWDdCnemu8ptmryK1SM3Itdm9RAao5KJW4edczibxkFClq9Dpep0tNQ0XYWlylzQaNFOh6hoqxV20CKjr2GowuaZvCmsCZGXrHlQzKBRN9TPOgLl8awRpqSSIA6ySBHnIHmK1c1BXJmSi5OkhTXPZTbpUJjuN6xbh2/SlZ0mEEoWBOUTKjXZt6FsdqgYJt6GNUcR6MkkOkwDK+lJmuX61XiJv9K6yyxspoW8mtAWe0tsgHxrtoyEQWEgSpfXTppRNvidp9ri67eJfV9IqTrptyrWO90/bRlLaz8OiuiiHsEaxp1ysB+0Rl+2mxbnYT/dIb7q6Y7nSl1IwehqLwRHM7DU+ynF4hmAW2jNHhJgABjJIYnQHqNW8qC4kzSiBWIbMWiQfCBlWeWZiPYDRr2IvWoK2bdoMApylWlYEKrbCSdOZrg3erylxj4de20+MbYt8ZcRlR7oQuQqLGYk76FioMSNh0qSx+FbC289zF3FWY+bRBqeiqsnnrGka1G3Esuy3L7kun9UbNt1ytMycwOfULv086Lx3F8ObeTEHFXAxlSyDwkDkqeHZiNRzPTTgZ2Im7HD7otC8uLbLlzzct22gA7khl00nfaicJxvEqgfu1xNk697ZzFoga92wzHcEZM+lV1O1eE7juPym/bEZZZFjLEZcreEDzABqRwvF7DYcYfD4xIIIYsoLBmac6ZdFMmYYEbbUiiC4kid6xtGbb+NPINqV/VMr7KHirDx3hLMxuW1BUJmuuHBV2WALuplWKyGnfIpkxNQRWvc22r/ACQz2jydxp8J46YgCnEpMV6BXSzBEhZfSm2u00lyBSS1Z8TXkKu3KHNLc0mrSIbs8ivYr0CvctMksmSnEWnmt0tLdcrZ1JAl1IrwXiKLvWxFCd1NNCeB0YgRTtu9TIw86Vy4cqCSYA3JMAe2pdFJsde9rTGKxaIPE2vIcz+A8zpUXxTjqopMwokZyDqRuFWCSfYSOYG9U/H9pGcxblZJBafGTtKsMwHqEtpq0aVyam4SxA3hpN/kT/Ge0AWQd+VsEDUfXZhAO2h128POq9fN7EgsIKBnAhlCjKonMjEliAfT8R8QjpRHB+FEEO8Ay0otxVABGWWjTYt6J5LzkVKnhztb+a0Z2uAnNDQNMykzJEej59BXE25O5HSkoqkRnCMFaFw5lNw2511K5xkICrEnVxr91NY7At4wq2gM2TL83KyM2bQZtQDCjoTUu2EKYhWVDC5sw6lgrBo0IPeAA6bZTsBTz4QjOM5XvM7ABQdXDQQSD4gOm0dKVBZC4XgIzW37uAVYg94YzSB6cmABO3MgcqEfs6VAVrgAIFuZzSwdvS2CoYAjcnpykLl82gVa3HdW/mlYMAzfQyyNCrgHXcAHkaevqbgZUsuwZye8AYhBnY5iIKkQFIGpnpyAIA4C6he4unzjHwvDkDMBmybCB5AkTXtvieJUeK7nhJ8Zt3tfSLMHkr4SumkyOZqcxuItxlLBRqBL2wQuX0QqMz6EL9H6PLkJiuO2jE3JERC2i8odCJYWwRIiBvr1NIYJb7YXASDbQ6gDKblsxHiJyuUGoOmWjsP2rtNoUZSWIGtlswX6WvdNl23NCX+0Nsoba22K8g3chevohGPKPSEeygsNxQgyLSaj82XiNoD6bDYijAFpwXa9GAyXYnYPauW58pyOP81SuK465SWtlTbUt3q28y5NyGIYrEyQWgDXWCazn/iV+GId0dt+6i3JEaEW4jSdutMqmIt5b7G54XjOzMTmEHxBpDDcQdDmgzzKBM1xcEzgN390owmQ2QEGDsgB9lV/tRxO1g8qfklrFoYY5wM9vMCSM+Vm9IPr7+RNRPHkZdUeATltrdC21U/REozdek7nWSV4XiiOwtG2iK0FXFy94Hnwh85yZZhS0aZwRtFJFFtwmLwvfC1YvX8FfjMLbhnsaiYIdpQxGxXfSaJ4hiGYqt5FW9lBV7bA2r9tQPFaIGpAykjQgawd6icOn5TjcS7JrcwVwagSt23h0tsQORzJ6xtSsDgbluxh1DE4fusNeSQpNu/cuXsxBiQhRHQjbxj266U3GacTPUipRaYTkr0LS8ldlr6A8ahBpNPLbpeWKLChjJXZRTptE0pbNFjoZilC3RAtUsJU8ilEtosA0juSKfFog0/FcXI6qArmHpr8m8qkwlQXbLFNasZkuhDOo0zOvMICQSR0HXpoZepxVjULGOJ8TNpgqKjHXMSx8EdQBrpv4hHOBrVT412vLMAvjOuUKGyjwkgqAQbn6p5+kw0qtY3j1t41vOmhCqUQEqSRmMvm15EQJEKJpWF4kVPzOGA8ybjnXTUpk0KzpHKuHU1JT76OqEFHoIwnD7126WvK4HhhvCAFMTqIy29jlWAMxqfThdiwCFi7z+bbOz6CUOQkjWRqdN+VQDti3IYgJOkhEXTnrGbmOfI0i5wa9c/rLpfQbuz7COcxqfu6VlaNKZY+K4y0oRFKIi2zbZWygmMpXLnIbTx/R6edCL2ksoqBWJyMSNW+lmOoFtRBk/TqE/4TaSQ11d4gFQSIyiJPSisNgLZYEWbrjc5Ucz7QI286VjoLxfbbO0gPsBoqIIjnn707b7b1H3e0mIfRVMcgWuOBJ5rmCnT9GjO6ykxYVQZgPctIRrPNs32U+lq4RA7sc5C3rh0n6QRV/wA3IUshgikvYsjwkoJb0FS2ZjSWQA+e9Jfgd65rceZg+NyTtPPn6qlr1shSXvMAT9FLSqZ03Z3PKIimWNoAyztpu15426ItsfbSb+WNf0CW+zIAlnga6xAknUzt/Ptr1eG4Zd3DHorBjpPJJM0ZhMXhc4WLS6GXyoSCATqbhueqpEY+ABnuQyyIzqOf5oAREyQIGUzFNZ9E8AVjAofQwt4883dMP+5lEb86bvcLz3C2S2kkeF79oHSPopnP2Uz/AMVMjNkkgQ2QNMidDck/bThx7R6bAdJyjXTQAxU80iuLYavDVQFma0oXUxbuPl0MGbhQc/MUTjcGXwN4d41xVytl7u0oAGoNruicxGsgn0SSPRg1+9iicsEEKWY+JQYiDFxgdY1EhhuYmKlOE3Wsp31wrczkkqsOQrAAmEt5pNzQxI8HojU1d2rIqnQLwLh9smTYukeVrfXq8D7aku1XBUvWBdtWDbuW1aVbIe9tg+Iju2IzKGGZTByv0FRXDOMI+Ve7UnM4dyFgjNKhSVYr4CBPi98VaOF4gFNfmizFrRyyAyeGSIkg5ypUaMCwmSKQ0QXZPjK94j3DoR3V4ncC4Mi3j5H0XPVZ3erX2ZUtw+1I1OCII6NaeY9hc1FcB7IhcU15UzJm8NgugErla5aOZStzTKVkqGXKwmBFk4FbyRZaVbLihlcFWK3O7ZSAdGHhaSpYDrrVQdNMUleCBS1NOFAKItL1pRsivd5HkKIJkmlLZp8ivAKLChspXgWnwldlpWVQ0q1zIaJCVwt+VLkOi1h6WFBpLCuR65ToFC1TPE+EpibRtPMGCCDBVhsw9VPlzQfGWJw14KuZsjELpJjXQkET66mXQ0ZJa4FlknKsHxNca4ZbmSVtkCTO7c6IstbtrAvoNZPdoCSYjU96TsD9Hmaa4zdJs5mjKSGC7chA1VczRl19u81WZYQRp5aRy2+3pXC7OpJF1S2DE3GOkyHAAlc0RbtodRrGblURieK2UkNZmCRmfM+3OHZ/PcV5wTBNdtOGWYP6W8AyYQjUZdzymom+ks4nQSACZjVtZnU6nUAUu0Ppkphu1SKYUFRBjIoSSAYE2wmhP30djMXII3MiHOW7oSI3Zp3PI7daqK2gNRvMjQR5aRH886vXafAd1hWZjqFEAmRDsIEQNJI286SG0Va/xy4ogGOkExH6pApvBcWus4BOjlQdABowMyfb7CetRyFmJ2PnM0dw603fWtR/WW+X6YqKpl9lmxoIRmYncGCJIkqCNVBLDqDyMa1T2sySdBPST98VovbvD5MOQJ8Xdmd9zrv5g1n3dREk+8/CnJkxQkW41B1mRAjUGdKveBwBayj6HMqsdNDIBOogkb6xzqj3bIA1Fa3wDBp/w9WYN4bSRHLwJGh8z7poixzRmt1dAS51I10PKN4mIEc9xUfisL012kiJA85qf7SAC1bnq3SdFHPlvUDdtwpPKPLXT+edT6NPBJ9msMPyhQ3ikMIMGDlJBCnQnTmDvWj9q+ED8jTL+cUagfUuREDQ7iNoJ051mPZVv6UnqedvzbdNK2riGE7zCxEkEMusahW+E1SWCX2ZHwXD95eNufraA+lDAaMZgDadatfbjAm3bw4BOZg/0meBaVTKloIMtJ67/RFQXZiwe/LDbNckf+YQJ5DQVb+3OD71cIJj511G30lU7kQPR6GkP0hLfF7v5IjG5bV7j21MoQTpcNslgVgCGGYbB+QirFh7VlrZxAa4VXW9bZ3Z7GXwuUJOZXtGHB3yk9YqK7R4D5u6r2s2W2LisrAtbyyFCrkUNbjwnYiJggSJbsr2jtKArg5ArDOFd86OZVmABOwymZjLBNNNNhmgQKRuQfMbHzHkd68oQcRS1KIrNbUt3bSPQk5VO+qgEa8gs6zTY44WaEtT5+Ly6gCN9dNvOvWjuIccs82WhK8Emlok+740+uGqIv8AFb9oibI1gwTsM2uoY8jz50ZheJ3bolbaDrmuH4L8aT3EPka0ZBXcU4uGqPPF7g3CIf8ADdz784H2UNiuNNk8V8qWnbu05xpAzdOftqXuEWtFlgTC+U0LjsatoAvmgmPDbdz7kBIqEv4nDE+K93nlmuPPvmjX7TWFRQi3DAAhbTQABHMeqojrqRT0uJdGNNEUq7dA5UN+V+X2VvFMxbQXabrSmYKCx2Gvu1pi3iJpjic90/UjKP1zlH2mpkq7GnfRT+M8KVoQnwiz3rCd8ltmymQZl1UGep1B1qM7NdmkxJvjRStmEJGYK9w6NDEA+FWGv1pkRNWTtIMrPqf/AA6r7XxCzH6ual/J3ay/lLn69ofsKzH94VxQSbR1SdWQ3YrDRw+825N7MD5Aqn3TVaZ/mGYxJW43LnmI+8VfOAj/AJbdaPSW5c97Fp9m/sqkY9Yw3rWPeAKxNCp4AFrltfrOq+9gOlaf8qK5cGsDdUHuuKfjVH4DhV/KLIj6an3GfhWh/KgD+SWfN4j2Tv7KSY2jIrOb+epqY4JbY4mwCPpqTznLr8K8t2gDMD3DpUv2eE4q0I5k/R+qw5Gpu2VVFr+UzDTh7UaSQJ/ukn41nY4aSROvrj+f/itM+U3TDWDGveEa66d2zfCs+F5iNIERpEeZ5/zFKV+BGgd+EiD/ALmtc4Hb/oLg7C0R+zb009YFZbhyzEhuU9OUfjWu9m47gj9Fx9hFEb9CRmXHsOHtW52zNB/VH+3vph7Z7lpJPhAmfIVK9pMAVwWFbZrjXSeWmRco6xAn20LctfMH+718qTyxrojuA2AuIBAOzc/0DW0YbWx/P1SPjWQcKT5/2N+6a2DAn5j2Crj0TLszXs7YE3j0uGOmrXJq29p7fzeGaZjEJ9tt/wAKrPBVg3/Nyf8AOx+NWjtCZw1s/Vv2T78w/wBQpB6K4jwzPdzjcWIg5sjQ7ZlaORBgxrFUy1dOAuAiTaLE2syq5tNp3lq4JAOkTBEyrjQ66Vw20XIziCbbCemqmRHrqvW1hvExtP4VYHKZlmVZEEMCVaCNhpPIZvBadkNivlBVkjLaYExAW4u2bUghhu3IzoKim7TKCCqLpBkISdPWRUz2n4RluIxyBoOaLQXRebRcjn5bUALMLnzjJtItrHq1Zvup8mFA7dqLr7K5GsZbYGvmSWpkcUxJHht3BOv9Yq7eQQH7ak3s5SoNx/H6OtsA6dVtj8a5bKm4beZiQJPztyAP1XH3U7CiKvWsU4M2xrocz3GP7xG/lQF/C3RLNctoVkaZFbad4BNTXe2fGLgVCs+mc2aOfin40NZzEFlRUB5AEHbouWOWkUwGbfDQwGbF3m02VbrDX1A0vA8Ut8NxLOoL57YVWvLcQwSC0DuiSMyjl7aOwuDusgOeYA9IKSPeCaC4rb7pkLm2ZDCblrNEEaDKVjfnNWnnBDVrJrT26ZOFFO21J1SH81IYf5TTguiYOh6Gu+OscctIGTDQaRxH0UH1riD9mX/0UbcdVEsQB1JAHvNAcRvAXLA6l2EazAVR++aNSdxYQhTRB9u9Mg6i2PYDfP35ab7Ot3fDsVc5zfb9myij7RTPbfEZr4X6o/0Wz/qNek5ODP8A9QsP28Tl+6ueGP8ADaSJHBWQnCnEbYZ/ebZ+JqgcaEWB6xWh8X8HDbnKUtp+06D7prO+On5tPM/A1h4a+g/ZWzONs+Rn7GHxFXf5UT/RsOvM3if2bZ/iFVfsVaDYxY3AOseYqxfKlP8ARE87rfZbH40qwO8lCyidev41M9lbMYpB0E+8qN6DwVoZyDsBM7DepzgVsDErH1T+8kfGnGOLByzRO/KWhOHw4H51j12tkfGqF+SnYLvqdR5+fnV9+UUnu8MB9a4fcLY6edUoq/Ub761LGhFqyQTOx21Hl0rVuzqjuTts3xrJ2tsSBmGpAkTP31qvA5Fhj+g5+xqEDK327sf0TChdArMB6haAqITAu+HuFVJCIzMdIACzqSenLepzt6D+TYaNPE/7i0TwxP8All//AAr/AO61LwCmYK1F1TBEoxk7HRlkeUg+6tW4afmfYPvFZqOHm2bLE6NazRyh85Eewg1pPCxNgfq/vLTh+IT7M/4anivGdzMadRvzG/lVm4w84I67PZPuuKKq2EuBbrKXjPmyrDEtkCFoMwI8x9tWniSf0F/VbO//AFbdMRYeEkyk6emN55A0zxvgCOfRUhtGB00zZokA6EljEaFiQRrKuDN/V+U/ahqXxQ29fwpNXFgnTRTcfwBktBi7uVEEvc7wwSoGpUaDX1zrVas9neRdsoEgToGj0guvMkjzrSsaJtP/AHT9mtVrFqSIy6ezWsWaoh8TgleA5BAkRrzA899Kas4C3bgJ4Ynb9KJJnfYUd3XI8vVTOIWCDM1SJGGwdsjVZM5tgdTGo08h7qbyqSdPv3ouJH+1MXZBHtFUIeweGRk1WdWHlvO3tobi/C1uW1UJs06ROo8/ZRPDW8LA9Z94H4U65NNdAWI4m2+I7vukIEguVAfNLAmQNACI60vDYpHLhHuIqa5jcJUjeQr5gBvy5VI28EqtnCAMZkxEyZP20OvBbaq6gEZo1mSMpJ0n1mtPtJyB94r285dCgI1u2shB5aoRqZ0gda8zFsSAyr4bYPhfMDnY6+IA7IOtFNwcC2EU7Z9Tr6QIBgGJAJpGCsA4i7pIXu0EgaDIGj3uaP0mIpHai9mxVzyJHudk+5RR/FDHD8Fa53GstHVYZyf2ivvqsXr+Zrtz6z3G9hdiKVwTCk4i2WJGdgQhAACogAIhj1jUDatE8Edl27Z3MuCA+tdtr7szf6azvj50tjfUmPdV67fvFmwvW4zfsJH+qqFxo+K2OgJ/n3VmuivSZ+T1CcSxKkQo38yakPlMuTisMvS27ftPH+mgPkpYvfxJOyuFXbQASRpvvT/yhXZ4go+rZQe8sfjRQ7KnxAMFzKSMpBaInUFRAO5kjSrH2Gl3QsDmyyZjcljtyqF7rMZzEZTqADqDp7/xqwdhdbzabR1/S9XPSqr7bJvNBnyt4xrVqwUIDANEgH0mQbH1VlzdocR+cHst2/4a0T5Z7srZHkPtdvwrLCn8xTik1kmUmngvHDwWWy7GSVtzsJJEzp6zWpcNb+iOf+lcP+RqzLhaeCx6rX7i1pNgRgrp/wCjcP8A6bGsl6avwhe3Z+Yw3rf91Kf4Wf8Ald//AAb/AO69D9vf6nDD/E+63T/DP/tl/b+pvfutUr0fwVu9iLhxCqzkoLNrKvIA4e2R95rSOD/1I/V+8Vn2NtjvbB5nD2Z9lgD4CtA4Q3zPsX7xVQ6CXZnVnCH8pZzlgLcA+tLZASPDvsN9p9VWzGrOAuwfoIfc6H4VV7LH8pbwmCGkyIHob+Oen0eY9YsuIT+hXf8ACY+4TSCib4E3htacxrHVDU7iPR91QXAT83a9a/dyqebaqXTRL8AcU0W3O/hbQeo8qq926SdNf56Vbbq6HzB+0VX2uAAc6xaNURKWWY6j19BSsZYCpooJ6nl6vOjGfWmb9zwt6jQgIkbbwfvpm6pEGefn0p5W0pm7cke34+dUSO8PPiceQP3/AI0Q9CYN4uetSPtBoxxTQmXMY0AwUYT0yxtzOfSmMbxIongUu8oArZho1wKTIVtgSQOoAqh8N7RYlLNu2WDFVIuuxLXQ1xXK+LvDmI8WsbgdKfxPaa+RbCMuZTaV2IaSoZWuHKWKlmCqJAmGMRWlMWDQDjE+uBBgyI5TBzAQdjUXYv5beJug6TfcHyQMF1HkoqtP25u96kWreQK/eLJnP4cgmCRAzHQEa+VA47tj/Rblvu1XwuCQXHpIToI5kgR1IopidEFfTKrDzI23glfhUv2dBfGoSfRVj9oA+6qv+TEjOqszOFV1B9EKJB1G5AA3109st2e4t+R3DcuWWKsGVPHmOYNEGYmeu2h3mtGqRMcukWb5Q7nzmGX9C43vZR/pqjcWebo8l/GpjtT2rt379tlRvDbVWGZY1lpWJ015moTEw83TIQkJyM6kErr4oIOnkdaSi6D0s/yOWpS+/wBa8/2Ko+FCdtrmbiV39FLa/wDpqfjRnyc4+3g8MFuq4LFnYgHKMxJEeE6BY3NQXHeKJcxd28GGW5BEScpAylSYGoiirYdITh58UfbPwqzdiLPzjx95O5Lc/WT7TVTs43KAYK5hIDI+o6iNx561Y+z/AB63hrd25czZzJVe7MSFhZzMDuNdtKbX20CeQX5Z28dofop9901mZGn+1aH8pmKGLa01sgTbV8raRlVpUHYmSem3qrPrmFcSMv8AJHKiHRE1kv8Aw9dLHqtD3IlaM8jAXv8AAu/9o1nOExtsNaBcCMs76ZUUfCr3f43hzg7qC8J7m4NdPoHpJ+w1lRt2R3ygnwYYf4v3WqJ4af8All//AAr33NUT274vauWcNcS4GXK86EEZhbI305HnyojhfF7RwWKtBxmW041ZYYsr6Lrvpz6jrSpjAcefnMN/+Pa/7NX7hK/M+wfCsxxnHbTX8MubTuLas4khHW2AVOm8dOlaFw3jmHFv+vXbfTl5TJ91CTSE8vBS7emIbfWR6LRy2OWOXX3c7Vc/8Fd017i5Bn9An11VkxlsYm5N1IDMAYbXNl19GY0+yp2xxzCthwovLmvW7iJIMSbbASddJgc9SKKyMnOAH5u3O8p94qxE1TuDcZsrZQteQRkJHi5Efo1PHtLhtfnl5/W/CmKg9nmqwz/zoKk//qTDfnl9z9fVVcfjdiT86OeuV/4aykmy44CWamnOhoR+OWB/af5H/hpo8fsH6Z1/Qufw0qYA5ambz6H4mhm45Yn0jv8AVb8KZfjlnq37J+NXxYrQdYufOLG+o8tQaOdjzj31A2+O28yQH3X6I6686OPHUJ0t3DpOy/xUKLFaGlwFwZvmmAnTbaAeX6Rf3nrTQw9zxeAjxHdW2AA6eVSC4deSx6tPuNKyebj1XLv8VdFGZC4XDsVJIIln3DDZiAYgcgDS8NZC5vFBzH6eU/R2I8x9gqY1/OXB+u3+qa9Gflef290fvt0BRXEuXTdItiEVoYysNAt6CDIgZuWuYewk8MVm1X0cpBzEay+u/lUv3b8nU+uzaM/shaT3LT/YGeZw5H2i4KBqyFxeABuIyqGYBoRjCclLMIknKevTzowWQEAcIx0k5V1JbfUb60d3TzOSyYnbvE3jozdBSblskQbCnY+HEuNiDzt9RUghtyrAqyAg8iqkGOoplQjLlNtCpLaZAAfEw5eVFlQImxc/Vu2zHl42E+6koFAjusQP/LtNv/dJoGCqid56C6IB6K9RHPoKVjwDbc5M0KfD1geennS8toOWJvCQFg4VwBBJmQhk6mls9kgjvYkEeK267iOYFAgfEYG25BZCxAyqxNzMo00Vj6I0OnmetIvcMw7XHLWbbEhScyrJYlp39VHBrJ/t7P7R+L0izglzu3e2SGC5QG6Zp58589qdv5Cl8CbVpQPAAs6kAkT7jQ+JwguoAzMJCk+J/FEGDrtMH2VIjh/TKfUw/A0qzwtwB4NgNnHIR9SkBFnhalAgzZQytAYxmECdZnSjMNgktnwjLO8FtdI1HPQ86efh1wf2fT6YOxHkKUMJcG9vbqfjIoYJEO3c2r1tEUKWLZ4UnTuzGYtssgHT6nmZlVCggjcfVy8/Kqdc7YOj4nOpEZjh/EmsTaGSSJGYFpBbYgedl4Pj3v4dLgtsQwPQ6qzIZ8Q1lTQ7HSC7tkEkglWZdWgSYOnlpJqKsdl7KOrqXzIwZfFABUg7REGPwipQvckfNNoD9Hz/AL9cbr/m29w/ipWFIft4hAR3lsPzkEhpEQdDB2qdwb2bghIO/hOjDc7HXrVZOIZdTbaBMwpOwPRqHwnEO8UlQZDERBzAGYYQBmWB6Q6ilZdel0bDoCBlGunP1/CqJx/D41WLDDnJJJ7hu80PWRn3I+iBofZLDtNdTTuWuQdyGH2wSfdTbdq8QSB3JQde7utH+Q/dVLsiWVVkL2dxbXEfvVcFQkFgwJzJJiANJgxqRmFGXsTluhe5uFdJuh4VZ6gtOnqp+9xhmJLpcfzyXUHPkEn7a8Xi4ie6bXkLd7T1t3Z++lJW7BUlVjOLCSCJkDXxMaibWJJdla2yBQ0OWUhvFAgDUSDPsqYPGJn5ttTytXtv/wBdeDjQBko2hk/N3eXXwUkmN0Rb3EABkaZRrHIiac4mcwi0wQyCDAkqAwO+wmKLucbQ7WmddTBtXmEnSATa0McxQV/FIsZBcTSAjJfI6sV+b2mPfTSYrSLD3w8/s/GlC6tdXUMaPS07beuuU+Y9xrq6lZQsD1fsj8aUNOn7Irq6lYz3vAOf2f7UybySRJmAY15zHxrq6mlZLdCcZxK3ZTO8hRz1PInYHoCfZQfBe0a4g38qELaum2DPpAD0ojTWdPVXV1XxVGfNkkMT6vtpXfnqB6hXldWbwaLJxvt1J+ygOK8QW3Zu3Gt5u7Rmg5TMDQExXV1EcsGgbh2Lw2IUEWbc5ULKbK+EuitAPOJiafPD7B/sbfsSPu9le11W0Eaas8HDbW6pHqe4P3WFIvcEs3BDh2U6Ed/fj3F4rq6psukBDsLg5BFlhAAgXHjTqJ16+2pHDcKW2oS3dvIq6BRcEAanYqfM11dS5MXBIeGHflib/vtH77dDYzEPbhRfvM7yEXJh/EQNZYoAB1O/QGurqcXbFJUR+Cu4m8LwuYoqFuNbAW3aYFMiNqSg18XltyorC4e5bLZMS3iiQ1vPqJgyWnbT2CurqtkpBBxN/wDPr/8Azj+Oo/G8QxIe2FxKDKxL/MGCpttGYZ/EMxXQEcjy19rqqCthJUh21xrEhlRrtlS4m3FlyrjqCLgIOuzAes0R3mJ/OWTO82rn/uV1dUPAJHNisSPzB/VufxUm1jcSTp3Ht70fjXldVGVsbxPFsQrqnd2Gd/RUPdGg3JJWAB7/ACqtdpcObzBcQAXU5gyO2UBh6KhhERl1iSRvXV1XHsH8H//Z"/>
          <p:cNvSpPr>
            <a:spLocks noChangeAspect="1" noChangeArrowheads="1"/>
          </p:cNvSpPr>
          <p:nvPr/>
        </p:nvSpPr>
        <p:spPr bwMode="auto">
          <a:xfrm>
            <a:off x="63500" y="-919163"/>
            <a:ext cx="2419350" cy="1895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7174" name="Picture 6" descr="Le Panthéon - Paris, Ile-de-Fr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815975"/>
            <a:ext cx="4032449" cy="3155392"/>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4623418" y="1268760"/>
            <a:ext cx="4176464" cy="369332"/>
          </a:xfrm>
          <a:prstGeom prst="rect">
            <a:avLst/>
          </a:prstGeom>
          <a:noFill/>
        </p:spPr>
        <p:txBody>
          <a:bodyPr wrap="square" rtlCol="0">
            <a:spAutoFit/>
          </a:bodyPr>
          <a:lstStyle/>
          <a:p>
            <a:r>
              <a:rPr lang="fr-FR" dirty="0" smtClean="0"/>
              <a:t>UN TEMPLE REPUBLICAIN : LE PANTHEON</a:t>
            </a:r>
            <a:endParaRPr lang="fr-FR" dirty="0"/>
          </a:p>
        </p:txBody>
      </p:sp>
      <p:sp>
        <p:nvSpPr>
          <p:cNvPr id="6" name="ZoneTexte 5"/>
          <p:cNvSpPr txBox="1"/>
          <p:nvPr/>
        </p:nvSpPr>
        <p:spPr>
          <a:xfrm>
            <a:off x="827584" y="4365104"/>
            <a:ext cx="7416824" cy="1477328"/>
          </a:xfrm>
          <a:prstGeom prst="rect">
            <a:avLst/>
          </a:prstGeom>
          <a:noFill/>
        </p:spPr>
        <p:txBody>
          <a:bodyPr wrap="square" rtlCol="0">
            <a:spAutoFit/>
          </a:bodyPr>
          <a:lstStyle/>
          <a:p>
            <a:pPr algn="just"/>
            <a:r>
              <a:rPr lang="fr-FR" dirty="0" smtClean="0"/>
              <a:t>Le Panthéon est la mémoire vivante de la République. L’ancienne église Sainte Geneviève demeurée inachevée est officiellement consacrée par l’Assemblée nationale constituante comme le temple qui doit abriter le tombeau des grands hommes de la République. La France reconnaissante veut ainsi leur rendre hommage. Pasteur, Victor Hugo, Jean Moulin, Pierre et Marie Curie…</a:t>
            </a:r>
            <a:endParaRPr lang="fr-FR" dirty="0"/>
          </a:p>
        </p:txBody>
      </p:sp>
    </p:spTree>
    <p:extLst>
      <p:ext uri="{BB962C8B-B14F-4D97-AF65-F5344CB8AC3E}">
        <p14:creationId xmlns:p14="http://schemas.microsoft.com/office/powerpoint/2010/main" val="25111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fade">
                                      <p:cBhvr>
                                        <p:cTn id="7" dur="500"/>
                                        <p:tgtEl>
                                          <p:spTgt spid="71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836712"/>
            <a:ext cx="6768752" cy="4154984"/>
          </a:xfrm>
          <a:prstGeom prst="rect">
            <a:avLst/>
          </a:prstGeom>
        </p:spPr>
        <p:txBody>
          <a:bodyPr wrap="square">
            <a:spAutoFit/>
          </a:bodyPr>
          <a:lstStyle/>
          <a:p>
            <a:r>
              <a:rPr lang="fr-FR" sz="2400" dirty="0" smtClean="0"/>
              <a:t>1 )De </a:t>
            </a:r>
            <a:r>
              <a:rPr lang="fr-FR" sz="2400" dirty="0"/>
              <a:t>quand date l’essentiel des symboles de la République </a:t>
            </a:r>
            <a:r>
              <a:rPr lang="fr-FR" sz="2400" dirty="0" smtClean="0"/>
              <a:t>?</a:t>
            </a:r>
          </a:p>
          <a:p>
            <a:endParaRPr lang="fr-FR" sz="2400" dirty="0"/>
          </a:p>
          <a:p>
            <a:r>
              <a:rPr lang="fr-FR" sz="2400" dirty="0" smtClean="0"/>
              <a:t>2</a:t>
            </a:r>
            <a:r>
              <a:rPr lang="fr-FR" sz="2400" dirty="0"/>
              <a:t> </a:t>
            </a:r>
            <a:r>
              <a:rPr lang="fr-FR" sz="2400" dirty="0" smtClean="0"/>
              <a:t>)Quelles </a:t>
            </a:r>
            <a:r>
              <a:rPr lang="fr-FR" sz="2400" dirty="0"/>
              <a:t>valeurs de la République sont mises en avant par ces symboles </a:t>
            </a:r>
            <a:r>
              <a:rPr lang="fr-FR" sz="2400" dirty="0" smtClean="0"/>
              <a:t>?</a:t>
            </a:r>
          </a:p>
          <a:p>
            <a:endParaRPr lang="fr-FR" sz="2400" dirty="0"/>
          </a:p>
          <a:p>
            <a:r>
              <a:rPr lang="fr-FR" sz="2400" dirty="0" smtClean="0"/>
              <a:t>3</a:t>
            </a:r>
            <a:r>
              <a:rPr lang="fr-FR" sz="2400" dirty="0"/>
              <a:t> </a:t>
            </a:r>
            <a:r>
              <a:rPr lang="fr-FR" sz="2400" dirty="0" smtClean="0"/>
              <a:t>)Pourquoi </a:t>
            </a:r>
            <a:r>
              <a:rPr lang="fr-FR" sz="2400" dirty="0"/>
              <a:t>le 14 juillet a t-il été </a:t>
            </a:r>
            <a:r>
              <a:rPr lang="fr-FR" sz="2400" dirty="0" smtClean="0"/>
              <a:t>choisi </a:t>
            </a:r>
            <a:r>
              <a:rPr lang="fr-FR" sz="2400" dirty="0"/>
              <a:t>comme fête nationale</a:t>
            </a:r>
            <a:r>
              <a:rPr lang="fr-FR" sz="2400" dirty="0" smtClean="0"/>
              <a:t>.</a:t>
            </a:r>
          </a:p>
          <a:p>
            <a:endParaRPr lang="fr-FR" sz="2400" dirty="0"/>
          </a:p>
          <a:p>
            <a:r>
              <a:rPr lang="fr-FR" sz="2400" dirty="0"/>
              <a:t>4</a:t>
            </a:r>
            <a:r>
              <a:rPr lang="fr-FR" sz="2400" dirty="0" smtClean="0"/>
              <a:t> ) Pour  </a:t>
            </a:r>
            <a:r>
              <a:rPr lang="fr-FR" sz="2400" dirty="0"/>
              <a:t>chacun des symboles, donnez </a:t>
            </a:r>
            <a:r>
              <a:rPr lang="fr-FR" sz="2400" dirty="0" smtClean="0"/>
              <a:t>un exemple </a:t>
            </a:r>
            <a:r>
              <a:rPr lang="fr-FR" sz="2400" dirty="0"/>
              <a:t>de leur utilisation ?</a:t>
            </a:r>
          </a:p>
        </p:txBody>
      </p:sp>
    </p:spTree>
    <p:extLst>
      <p:ext uri="{BB962C8B-B14F-4D97-AF65-F5344CB8AC3E}">
        <p14:creationId xmlns:p14="http://schemas.microsoft.com/office/powerpoint/2010/main" val="2095424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Afficher l'image d'ori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620688"/>
            <a:ext cx="6411330" cy="4248472"/>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971600" y="5157192"/>
            <a:ext cx="6699362" cy="1200329"/>
          </a:xfrm>
          <a:prstGeom prst="rect">
            <a:avLst/>
          </a:prstGeom>
          <a:noFill/>
        </p:spPr>
        <p:txBody>
          <a:bodyPr wrap="square" rtlCol="0">
            <a:spAutoFit/>
          </a:bodyPr>
          <a:lstStyle/>
          <a:p>
            <a:r>
              <a:rPr lang="fr-FR" dirty="0" smtClean="0"/>
              <a:t>Exercice :</a:t>
            </a:r>
          </a:p>
          <a:p>
            <a:r>
              <a:rPr lang="fr-FR" dirty="0" smtClean="0"/>
              <a:t>1 ) Présenter le document</a:t>
            </a:r>
          </a:p>
          <a:p>
            <a:r>
              <a:rPr lang="fr-FR" dirty="0" smtClean="0"/>
              <a:t>2 ) A partir de ce document, trouver les symboles et les valeurs qui apparaissent </a:t>
            </a:r>
            <a:endParaRPr lang="fr-FR" dirty="0"/>
          </a:p>
        </p:txBody>
      </p:sp>
    </p:spTree>
    <p:extLst>
      <p:ext uri="{BB962C8B-B14F-4D97-AF65-F5344CB8AC3E}">
        <p14:creationId xmlns:p14="http://schemas.microsoft.com/office/powerpoint/2010/main" val="2044124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6160661" cy="369332"/>
          </a:xfrm>
          <a:prstGeom prst="rect">
            <a:avLst/>
          </a:prstGeom>
        </p:spPr>
        <p:txBody>
          <a:bodyPr wrap="none">
            <a:spAutoFit/>
          </a:bodyPr>
          <a:lstStyle/>
          <a:p>
            <a:r>
              <a:rPr lang="fr-FR" b="1" u="sng" dirty="0" smtClean="0">
                <a:solidFill>
                  <a:srgbClr val="00FF00"/>
                </a:solidFill>
                <a:latin typeface="Book Antiqua" pitchFamily="18" charset="0"/>
                <a:cs typeface="Arial" pitchFamily="34" charset="0"/>
              </a:rPr>
              <a:t>C  </a:t>
            </a:r>
            <a:r>
              <a:rPr lang="fr-FR" b="1" u="sng" dirty="0">
                <a:solidFill>
                  <a:srgbClr val="00FF00"/>
                </a:solidFill>
                <a:latin typeface="Book Antiqua" pitchFamily="18" charset="0"/>
                <a:cs typeface="Arial" pitchFamily="34" charset="0"/>
              </a:rPr>
              <a:t>) </a:t>
            </a:r>
            <a:r>
              <a:rPr lang="fr-FR" b="1" u="sng" dirty="0" smtClean="0">
                <a:solidFill>
                  <a:srgbClr val="00FF00"/>
                </a:solidFill>
                <a:latin typeface="Book Antiqua" pitchFamily="18" charset="0"/>
                <a:cs typeface="Arial" pitchFamily="34" charset="0"/>
              </a:rPr>
              <a:t>Des symboles omniprésents dans la vie quotidienne :</a:t>
            </a:r>
            <a:endParaRPr lang="fr-FR" dirty="0"/>
          </a:p>
        </p:txBody>
      </p:sp>
      <p:sp>
        <p:nvSpPr>
          <p:cNvPr id="3" name="ZoneTexte 2"/>
          <p:cNvSpPr txBox="1"/>
          <p:nvPr/>
        </p:nvSpPr>
        <p:spPr>
          <a:xfrm>
            <a:off x="467544" y="1340768"/>
            <a:ext cx="7416824" cy="923330"/>
          </a:xfrm>
          <a:prstGeom prst="rect">
            <a:avLst/>
          </a:prstGeom>
          <a:noFill/>
        </p:spPr>
        <p:txBody>
          <a:bodyPr wrap="square" rtlCol="0">
            <a:spAutoFit/>
          </a:bodyPr>
          <a:lstStyle/>
          <a:p>
            <a:r>
              <a:rPr lang="fr-FR" dirty="0" smtClean="0"/>
              <a:t>Montrez en une dizaine de lignes que ces symboles sont visibles et utilisés  au quotidien, </a:t>
            </a:r>
            <a:r>
              <a:rPr lang="fr-FR" dirty="0"/>
              <a:t>l</a:t>
            </a:r>
            <a:r>
              <a:rPr lang="fr-FR" dirty="0" smtClean="0"/>
              <a:t>ors de certaines occasions officielles ou des moments plus intimes.</a:t>
            </a:r>
            <a:endParaRPr lang="fr-FR" dirty="0"/>
          </a:p>
        </p:txBody>
      </p:sp>
    </p:spTree>
    <p:extLst>
      <p:ext uri="{BB962C8B-B14F-4D97-AF65-F5344CB8AC3E}">
        <p14:creationId xmlns:p14="http://schemas.microsoft.com/office/powerpoint/2010/main" val="4214274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124744"/>
            <a:ext cx="7651413"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331640" y="3645024"/>
            <a:ext cx="5832648" cy="369332"/>
          </a:xfrm>
          <a:prstGeom prst="rect">
            <a:avLst/>
          </a:prstGeom>
          <a:noFill/>
        </p:spPr>
        <p:txBody>
          <a:bodyPr wrap="square" rtlCol="0">
            <a:spAutoFit/>
          </a:bodyPr>
          <a:lstStyle/>
          <a:p>
            <a:r>
              <a:rPr lang="fr-FR" dirty="0" smtClean="0"/>
              <a:t>Extrait de la Constitution de la Vème République de 1958</a:t>
            </a:r>
            <a:endParaRPr lang="fr-FR" dirty="0"/>
          </a:p>
        </p:txBody>
      </p:sp>
    </p:spTree>
    <p:extLst>
      <p:ext uri="{BB962C8B-B14F-4D97-AF65-F5344CB8AC3E}">
        <p14:creationId xmlns:p14="http://schemas.microsoft.com/office/powerpoint/2010/main" val="3588276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855" y="312033"/>
            <a:ext cx="7488832" cy="892552"/>
          </a:xfrm>
          <a:prstGeom prst="rect">
            <a:avLst/>
          </a:prstGeom>
        </p:spPr>
        <p:txBody>
          <a:bodyPr wrap="square">
            <a:spAutoFit/>
          </a:bodyPr>
          <a:lstStyle/>
          <a:p>
            <a:r>
              <a:rPr lang="fr-FR" sz="2000" b="1" u="sng" dirty="0" smtClean="0">
                <a:solidFill>
                  <a:srgbClr val="00FF00"/>
                </a:solidFill>
                <a:latin typeface="Book Antiqua" pitchFamily="18" charset="0"/>
                <a:cs typeface="Arial" pitchFamily="34" charset="0"/>
              </a:rPr>
              <a:t>A  ) Des symboles issus de  la Révolution française :</a:t>
            </a:r>
            <a:r>
              <a:rPr lang="fr-FR" sz="3200" b="1" dirty="0">
                <a:solidFill>
                  <a:srgbClr val="FF0000"/>
                </a:solidFill>
                <a:latin typeface="Book Antiqua" pitchFamily="18" charset="0"/>
                <a:cs typeface="Arial" pitchFamily="34" charset="0"/>
              </a:rPr>
              <a:t/>
            </a:r>
            <a:br>
              <a:rPr lang="fr-FR" sz="3200" b="1" dirty="0">
                <a:solidFill>
                  <a:srgbClr val="FF0000"/>
                </a:solidFill>
                <a:latin typeface="Book Antiqua" pitchFamily="18" charset="0"/>
                <a:cs typeface="Arial" pitchFamily="34" charset="0"/>
              </a:rPr>
            </a:br>
            <a:endParaRPr lang="fr-FR" sz="3200" b="1" dirty="0">
              <a:solidFill>
                <a:srgbClr val="FF0000"/>
              </a:solidFill>
              <a:latin typeface="Book Antiqua" pitchFamily="18" charset="0"/>
            </a:endParaRPr>
          </a:p>
        </p:txBody>
      </p:sp>
    </p:spTree>
    <p:extLst>
      <p:ext uri="{BB962C8B-B14F-4D97-AF65-F5344CB8AC3E}">
        <p14:creationId xmlns:p14="http://schemas.microsoft.com/office/powerpoint/2010/main" val="52075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3123995"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4427984" y="861263"/>
            <a:ext cx="2736304" cy="369332"/>
          </a:xfrm>
          <a:prstGeom prst="rect">
            <a:avLst/>
          </a:prstGeom>
          <a:noFill/>
        </p:spPr>
        <p:txBody>
          <a:bodyPr wrap="square" rtlCol="0">
            <a:spAutoFit/>
          </a:bodyPr>
          <a:lstStyle/>
          <a:p>
            <a:r>
              <a:rPr lang="fr-FR" dirty="0" smtClean="0"/>
              <a:t>LA DEVISE REPUBLICAINE</a:t>
            </a:r>
            <a:endParaRPr lang="fr-FR" dirty="0"/>
          </a:p>
        </p:txBody>
      </p:sp>
      <p:sp>
        <p:nvSpPr>
          <p:cNvPr id="4" name="Rectangle 3"/>
          <p:cNvSpPr/>
          <p:nvPr/>
        </p:nvSpPr>
        <p:spPr>
          <a:xfrm>
            <a:off x="899592" y="3140968"/>
            <a:ext cx="7488832" cy="1200329"/>
          </a:xfrm>
          <a:prstGeom prst="rect">
            <a:avLst/>
          </a:prstGeom>
        </p:spPr>
        <p:txBody>
          <a:bodyPr wrap="square">
            <a:spAutoFit/>
          </a:bodyPr>
          <a:lstStyle/>
          <a:p>
            <a:r>
              <a:rPr lang="fr-FR" dirty="0"/>
              <a:t>La devise " Liberté, Egalité, Fraternité " est un héritage du siècle des </a:t>
            </a:r>
            <a:r>
              <a:rPr lang="fr-FR" dirty="0" smtClean="0"/>
              <a:t>Lumières.</a:t>
            </a:r>
            <a:endParaRPr lang="fr-FR" dirty="0"/>
          </a:p>
          <a:p>
            <a:r>
              <a:rPr lang="fr-FR" dirty="0"/>
              <a:t>Elle est invoquée pour la première fois lors de la Révolution française mais elle</a:t>
            </a:r>
          </a:p>
          <a:p>
            <a:r>
              <a:rPr lang="fr-FR" dirty="0"/>
              <a:t>ne s’impose définitivement que sous la IIIe </a:t>
            </a:r>
            <a:r>
              <a:rPr lang="fr-FR" dirty="0" smtClean="0"/>
              <a:t>République. </a:t>
            </a:r>
          </a:p>
          <a:p>
            <a:r>
              <a:rPr lang="fr-FR" dirty="0" smtClean="0"/>
              <a:t>La </a:t>
            </a:r>
            <a:r>
              <a:rPr lang="fr-FR" dirty="0"/>
              <a:t>devise résume </a:t>
            </a:r>
            <a:r>
              <a:rPr lang="fr-FR" dirty="0" smtClean="0"/>
              <a:t>les valeurs </a:t>
            </a:r>
            <a:r>
              <a:rPr lang="fr-FR" dirty="0"/>
              <a:t>de la République.</a:t>
            </a:r>
          </a:p>
        </p:txBody>
      </p:sp>
    </p:spTree>
    <p:extLst>
      <p:ext uri="{BB962C8B-B14F-4D97-AF65-F5344CB8AC3E}">
        <p14:creationId xmlns:p14="http://schemas.microsoft.com/office/powerpoint/2010/main" val="118854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548680"/>
            <a:ext cx="2800823"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683567" y="2996952"/>
            <a:ext cx="8064897" cy="1754326"/>
          </a:xfrm>
          <a:prstGeom prst="rect">
            <a:avLst/>
          </a:prstGeom>
          <a:noFill/>
        </p:spPr>
        <p:txBody>
          <a:bodyPr wrap="square" rtlCol="0">
            <a:spAutoFit/>
          </a:bodyPr>
          <a:lstStyle/>
          <a:p>
            <a:r>
              <a:rPr lang="fr-FR" dirty="0"/>
              <a:t>La drapeau associe les couleurs de Paris (bleu et rouge) et la couleur du roi</a:t>
            </a:r>
          </a:p>
          <a:p>
            <a:r>
              <a:rPr lang="fr-FR" dirty="0"/>
              <a:t>(blanc). Il est adopté comme emblème nationale en 1794. Au cours du XIXe</a:t>
            </a:r>
          </a:p>
          <a:p>
            <a:r>
              <a:rPr lang="fr-FR" dirty="0"/>
              <a:t>siècle, le drapeau tricolore des démocrates s’oppose au drapeau blanc des</a:t>
            </a:r>
          </a:p>
          <a:p>
            <a:r>
              <a:rPr lang="fr-FR" dirty="0"/>
              <a:t>monarchistes. Actuellement, lors de cérémonies officielles, il est souvent associé</a:t>
            </a:r>
          </a:p>
          <a:p>
            <a:r>
              <a:rPr lang="fr-FR" dirty="0"/>
              <a:t>au drapeau européen.</a:t>
            </a:r>
          </a:p>
          <a:p>
            <a:endParaRPr lang="fr-FR" dirty="0"/>
          </a:p>
        </p:txBody>
      </p:sp>
      <p:sp>
        <p:nvSpPr>
          <p:cNvPr id="5" name="ZoneTexte 4"/>
          <p:cNvSpPr txBox="1"/>
          <p:nvPr/>
        </p:nvSpPr>
        <p:spPr>
          <a:xfrm>
            <a:off x="4427984" y="861263"/>
            <a:ext cx="4320480" cy="369332"/>
          </a:xfrm>
          <a:prstGeom prst="rect">
            <a:avLst/>
          </a:prstGeom>
          <a:noFill/>
        </p:spPr>
        <p:txBody>
          <a:bodyPr wrap="square" rtlCol="0">
            <a:spAutoFit/>
          </a:bodyPr>
          <a:lstStyle/>
          <a:p>
            <a:r>
              <a:rPr lang="fr-FR" dirty="0" smtClean="0"/>
              <a:t>UN DRAPEAU : LE DRAPEAU TRICOLORE</a:t>
            </a:r>
            <a:endParaRPr lang="fr-FR" dirty="0"/>
          </a:p>
        </p:txBody>
      </p:sp>
    </p:spTree>
    <p:extLst>
      <p:ext uri="{BB962C8B-B14F-4D97-AF65-F5344CB8AC3E}">
        <p14:creationId xmlns:p14="http://schemas.microsoft.com/office/powerpoint/2010/main" val="206694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3140968"/>
            <a:ext cx="7992888" cy="1754326"/>
          </a:xfrm>
          <a:prstGeom prst="rect">
            <a:avLst/>
          </a:prstGeom>
        </p:spPr>
        <p:txBody>
          <a:bodyPr wrap="square">
            <a:spAutoFit/>
          </a:bodyPr>
          <a:lstStyle/>
          <a:p>
            <a:pPr algn="just"/>
            <a:r>
              <a:rPr lang="fr-FR" dirty="0"/>
              <a:t>Bien que généralement associé à la prise de la Bastille, le 14 juillet 1789, c'est la</a:t>
            </a:r>
          </a:p>
          <a:p>
            <a:pPr algn="just"/>
            <a:r>
              <a:rPr lang="fr-FR" dirty="0"/>
              <a:t>fête de la Fédération (14 juillet 1790) qui est commémorée en France depuis</a:t>
            </a:r>
          </a:p>
          <a:p>
            <a:pPr algn="just"/>
            <a:r>
              <a:rPr lang="fr-FR" dirty="0"/>
              <a:t>plus d'un siècle. La prise de la Bastille est une première victoire du peuple de</a:t>
            </a:r>
          </a:p>
          <a:p>
            <a:pPr algn="just"/>
            <a:r>
              <a:rPr lang="fr-FR" dirty="0"/>
              <a:t>Paris contre un symbole de l'Ancien Régime. Le 14 juillet est fête nationale</a:t>
            </a:r>
          </a:p>
          <a:p>
            <a:pPr algn="just"/>
            <a:r>
              <a:rPr lang="fr-FR" dirty="0"/>
              <a:t>depuis 1880. Cette date est l’occasion de défilés militaires, de feux d’artifices et</a:t>
            </a:r>
          </a:p>
          <a:p>
            <a:pPr algn="just"/>
            <a:r>
              <a:rPr lang="fr-FR" dirty="0"/>
              <a:t>de bals </a:t>
            </a:r>
            <a:r>
              <a:rPr lang="fr-FR" dirty="0" smtClean="0"/>
              <a:t>populaires</a:t>
            </a:r>
            <a:endParaRPr lang="fr-F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20688"/>
            <a:ext cx="2800823"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4687765" y="1045929"/>
            <a:ext cx="2736304" cy="369332"/>
          </a:xfrm>
          <a:prstGeom prst="rect">
            <a:avLst/>
          </a:prstGeom>
          <a:noFill/>
        </p:spPr>
        <p:txBody>
          <a:bodyPr wrap="square" rtlCol="0">
            <a:spAutoFit/>
          </a:bodyPr>
          <a:lstStyle/>
          <a:p>
            <a:r>
              <a:rPr lang="fr-FR" dirty="0" smtClean="0"/>
              <a:t>UNE FETE : LE 14 JUILLET</a:t>
            </a:r>
            <a:endParaRPr lang="fr-FR" dirty="0"/>
          </a:p>
        </p:txBody>
      </p:sp>
    </p:spTree>
    <p:extLst>
      <p:ext uri="{BB962C8B-B14F-4D97-AF65-F5344CB8AC3E}">
        <p14:creationId xmlns:p14="http://schemas.microsoft.com/office/powerpoint/2010/main" val="389340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4437112"/>
            <a:ext cx="7920880" cy="1754326"/>
          </a:xfrm>
          <a:prstGeom prst="rect">
            <a:avLst/>
          </a:prstGeom>
        </p:spPr>
        <p:txBody>
          <a:bodyPr wrap="square">
            <a:spAutoFit/>
          </a:bodyPr>
          <a:lstStyle/>
          <a:p>
            <a:pPr algn="just"/>
            <a:r>
              <a:rPr lang="fr-FR" dirty="0"/>
              <a:t>A l'origine chant de guerre révolutionnaire et hymne à la liberté, la Marseillaise</a:t>
            </a:r>
          </a:p>
          <a:p>
            <a:pPr algn="just"/>
            <a:r>
              <a:rPr lang="fr-FR" dirty="0"/>
              <a:t>s'est imposée progressivement comme un hymne national. Elle est écrite par</a:t>
            </a:r>
          </a:p>
          <a:p>
            <a:pPr algn="just"/>
            <a:r>
              <a:rPr lang="fr-FR" dirty="0"/>
              <a:t>Rouget de </a:t>
            </a:r>
            <a:r>
              <a:rPr lang="fr-FR" dirty="0" err="1"/>
              <a:t>Lisle</a:t>
            </a:r>
            <a:r>
              <a:rPr lang="fr-FR" dirty="0"/>
              <a:t> en 1792 comme le "Chant de guerre pour l'armée du Rhin". Ce</a:t>
            </a:r>
          </a:p>
          <a:p>
            <a:pPr algn="just"/>
            <a:r>
              <a:rPr lang="fr-FR" dirty="0"/>
              <a:t>chant est repris par les soldats de Marseille participant à l'insurrection des</a:t>
            </a:r>
          </a:p>
          <a:p>
            <a:pPr algn="just"/>
            <a:r>
              <a:rPr lang="fr-FR" dirty="0"/>
              <a:t>Tuileries à Paris le 10 août 1792. Son succès est tel qu'il est déclaré chant</a:t>
            </a:r>
          </a:p>
          <a:p>
            <a:pPr algn="just"/>
            <a:r>
              <a:rPr lang="fr-FR" dirty="0"/>
              <a:t>national le 14 juillet 1795</a:t>
            </a:r>
            <a:r>
              <a:rPr lang="fr-FR" dirty="0" smtClean="0"/>
              <a:t>.</a:t>
            </a:r>
            <a:endParaRPr lang="fr-F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20688"/>
            <a:ext cx="4154078"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descr="http://jjaures.free.fr/EDUCATION%20CIVIQUE/Images/marchedesmarsei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8384" y="1953997"/>
            <a:ext cx="2935843" cy="2304256"/>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5125695" y="1075858"/>
            <a:ext cx="3268612" cy="369332"/>
          </a:xfrm>
          <a:prstGeom prst="rect">
            <a:avLst/>
          </a:prstGeom>
          <a:noFill/>
        </p:spPr>
        <p:txBody>
          <a:bodyPr wrap="square" rtlCol="0">
            <a:spAutoFit/>
          </a:bodyPr>
          <a:lstStyle/>
          <a:p>
            <a:r>
              <a:rPr lang="fr-FR" dirty="0" smtClean="0"/>
              <a:t>UN HYMNE : LA MARSEILLAISE</a:t>
            </a:r>
            <a:endParaRPr lang="fr-FR" dirty="0"/>
          </a:p>
        </p:txBody>
      </p:sp>
    </p:spTree>
    <p:extLst>
      <p:ext uri="{BB962C8B-B14F-4D97-AF65-F5344CB8AC3E}">
        <p14:creationId xmlns:p14="http://schemas.microsoft.com/office/powerpoint/2010/main" val="336360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799" y="822484"/>
            <a:ext cx="7488832" cy="892552"/>
          </a:xfrm>
          <a:prstGeom prst="rect">
            <a:avLst/>
          </a:prstGeom>
        </p:spPr>
        <p:txBody>
          <a:bodyPr wrap="square">
            <a:spAutoFit/>
          </a:bodyPr>
          <a:lstStyle/>
          <a:p>
            <a:r>
              <a:rPr lang="fr-FR" sz="2000" b="1" u="sng" dirty="0">
                <a:solidFill>
                  <a:srgbClr val="00FF00"/>
                </a:solidFill>
                <a:latin typeface="Book Antiqua" pitchFamily="18" charset="0"/>
                <a:cs typeface="Arial" pitchFamily="34" charset="0"/>
              </a:rPr>
              <a:t>B</a:t>
            </a:r>
            <a:r>
              <a:rPr lang="fr-FR" sz="2000" b="1" u="sng" dirty="0" smtClean="0">
                <a:solidFill>
                  <a:srgbClr val="00FF00"/>
                </a:solidFill>
                <a:latin typeface="Book Antiqua" pitchFamily="18" charset="0"/>
                <a:cs typeface="Arial" pitchFamily="34" charset="0"/>
              </a:rPr>
              <a:t>  ) D’autres symboles plus récents:</a:t>
            </a:r>
            <a:r>
              <a:rPr lang="fr-FR" sz="3200" b="1" dirty="0">
                <a:solidFill>
                  <a:srgbClr val="FF0000"/>
                </a:solidFill>
                <a:latin typeface="Book Antiqua" pitchFamily="18" charset="0"/>
                <a:cs typeface="Arial" pitchFamily="34" charset="0"/>
              </a:rPr>
              <a:t/>
            </a:r>
            <a:br>
              <a:rPr lang="fr-FR" sz="3200" b="1" dirty="0">
                <a:solidFill>
                  <a:srgbClr val="FF0000"/>
                </a:solidFill>
                <a:latin typeface="Book Antiqua" pitchFamily="18" charset="0"/>
                <a:cs typeface="Arial" pitchFamily="34" charset="0"/>
              </a:rPr>
            </a:br>
            <a:endParaRPr lang="fr-FR" sz="3200" b="1" dirty="0">
              <a:solidFill>
                <a:srgbClr val="FF0000"/>
              </a:solidFill>
              <a:latin typeface="Book Antiqua" pitchFamily="18" charset="0"/>
            </a:endParaRPr>
          </a:p>
        </p:txBody>
      </p:sp>
    </p:spTree>
    <p:extLst>
      <p:ext uri="{BB962C8B-B14F-4D97-AF65-F5344CB8AC3E}">
        <p14:creationId xmlns:p14="http://schemas.microsoft.com/office/powerpoint/2010/main" val="223821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0692" y="5013176"/>
            <a:ext cx="7560840" cy="1200329"/>
          </a:xfrm>
          <a:prstGeom prst="rect">
            <a:avLst/>
          </a:prstGeom>
        </p:spPr>
        <p:txBody>
          <a:bodyPr wrap="square">
            <a:spAutoFit/>
          </a:bodyPr>
          <a:lstStyle/>
          <a:p>
            <a:r>
              <a:rPr lang="fr-FR" dirty="0"/>
              <a:t>Marianne incarne la République Française. Elle est coiffée d’un bonnet</a:t>
            </a:r>
          </a:p>
          <a:p>
            <a:r>
              <a:rPr lang="fr-FR" dirty="0"/>
              <a:t>phrygien, symbole de liberté car il était porté par les esclaves affranchis en</a:t>
            </a:r>
          </a:p>
          <a:p>
            <a:r>
              <a:rPr lang="fr-FR" dirty="0"/>
              <a:t>Grèce et à Rome dans l’Antiquité. Sous la IIIème République, les statues et</a:t>
            </a:r>
          </a:p>
          <a:p>
            <a:r>
              <a:rPr lang="fr-FR" dirty="0"/>
              <a:t>surtout les bustes de Marianne se multiplient, en particulier dans les mairies.</a:t>
            </a:r>
          </a:p>
        </p:txBody>
      </p:sp>
      <p:pic>
        <p:nvPicPr>
          <p:cNvPr id="4098" name="Picture 2" descr="http://aupech.free.fr/marianne2012/image/buste-de-marianne-brigitte-bardot-65-cm-ref-0701-104-h65-14410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389" y="517919"/>
            <a:ext cx="2457450" cy="4286250"/>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3779912" y="1061344"/>
            <a:ext cx="4857643" cy="369332"/>
          </a:xfrm>
          <a:prstGeom prst="rect">
            <a:avLst/>
          </a:prstGeom>
          <a:noFill/>
        </p:spPr>
        <p:txBody>
          <a:bodyPr wrap="square" rtlCol="0">
            <a:spAutoFit/>
          </a:bodyPr>
          <a:lstStyle/>
          <a:p>
            <a:r>
              <a:rPr lang="fr-FR" dirty="0" smtClean="0"/>
              <a:t>UNE FEMME A BONNET PHRYGIEN : MARIANNE</a:t>
            </a:r>
            <a:endParaRPr lang="fr-FR" dirty="0"/>
          </a:p>
        </p:txBody>
      </p:sp>
    </p:spTree>
    <p:extLst>
      <p:ext uri="{BB962C8B-B14F-4D97-AF65-F5344CB8AC3E}">
        <p14:creationId xmlns:p14="http://schemas.microsoft.com/office/powerpoint/2010/main" val="230255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80">
                                          <p:stCondLst>
                                            <p:cond delay="0"/>
                                          </p:stCondLst>
                                        </p:cTn>
                                        <p:tgtEl>
                                          <p:spTgt spid="4098"/>
                                        </p:tgtEl>
                                      </p:cBhvr>
                                    </p:animEffect>
                                    <p:anim calcmode="lin" valueType="num">
                                      <p:cBhvr>
                                        <p:cTn id="8"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8"/>
                                        </p:tgtEl>
                                      </p:cBhvr>
                                      <p:to x="100000" y="60000"/>
                                    </p:animScale>
                                    <p:animScale>
                                      <p:cBhvr>
                                        <p:cTn id="14" dur="166" decel="50000">
                                          <p:stCondLst>
                                            <p:cond delay="676"/>
                                          </p:stCondLst>
                                        </p:cTn>
                                        <p:tgtEl>
                                          <p:spTgt spid="4098"/>
                                        </p:tgtEl>
                                      </p:cBhvr>
                                      <p:to x="100000" y="100000"/>
                                    </p:animScale>
                                    <p:animScale>
                                      <p:cBhvr>
                                        <p:cTn id="15" dur="26">
                                          <p:stCondLst>
                                            <p:cond delay="1312"/>
                                          </p:stCondLst>
                                        </p:cTn>
                                        <p:tgtEl>
                                          <p:spTgt spid="4098"/>
                                        </p:tgtEl>
                                      </p:cBhvr>
                                      <p:to x="100000" y="80000"/>
                                    </p:animScale>
                                    <p:animScale>
                                      <p:cBhvr>
                                        <p:cTn id="16" dur="166" decel="50000">
                                          <p:stCondLst>
                                            <p:cond delay="1338"/>
                                          </p:stCondLst>
                                        </p:cTn>
                                        <p:tgtEl>
                                          <p:spTgt spid="4098"/>
                                        </p:tgtEl>
                                      </p:cBhvr>
                                      <p:to x="100000" y="100000"/>
                                    </p:animScale>
                                    <p:animScale>
                                      <p:cBhvr>
                                        <p:cTn id="17" dur="26">
                                          <p:stCondLst>
                                            <p:cond delay="1642"/>
                                          </p:stCondLst>
                                        </p:cTn>
                                        <p:tgtEl>
                                          <p:spTgt spid="4098"/>
                                        </p:tgtEl>
                                      </p:cBhvr>
                                      <p:to x="100000" y="90000"/>
                                    </p:animScale>
                                    <p:animScale>
                                      <p:cBhvr>
                                        <p:cTn id="18" dur="166" decel="50000">
                                          <p:stCondLst>
                                            <p:cond delay="1668"/>
                                          </p:stCondLst>
                                        </p:cTn>
                                        <p:tgtEl>
                                          <p:spTgt spid="4098"/>
                                        </p:tgtEl>
                                      </p:cBhvr>
                                      <p:to x="100000" y="100000"/>
                                    </p:animScale>
                                    <p:animScale>
                                      <p:cBhvr>
                                        <p:cTn id="19" dur="26">
                                          <p:stCondLst>
                                            <p:cond delay="1808"/>
                                          </p:stCondLst>
                                        </p:cTn>
                                        <p:tgtEl>
                                          <p:spTgt spid="4098"/>
                                        </p:tgtEl>
                                      </p:cBhvr>
                                      <p:to x="100000" y="95000"/>
                                    </p:animScale>
                                    <p:animScale>
                                      <p:cBhvr>
                                        <p:cTn id="20" dur="166" decel="50000">
                                          <p:stCondLst>
                                            <p:cond delay="1834"/>
                                          </p:stCondLst>
                                        </p:cTn>
                                        <p:tgtEl>
                                          <p:spTgt spid="409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10236</TotalTime>
  <Words>676</Words>
  <Application>Microsoft Office PowerPoint</Application>
  <PresentationFormat>Affichage à l'écran (4:3)</PresentationFormat>
  <Paragraphs>51</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Portable Direction</dc:creator>
  <cp:lastModifiedBy>NGUYEN Gilles</cp:lastModifiedBy>
  <cp:revision>225</cp:revision>
  <cp:lastPrinted>2012-12-02T21:26:58Z</cp:lastPrinted>
  <dcterms:created xsi:type="dcterms:W3CDTF">2012-09-19T14:46:20Z</dcterms:created>
  <dcterms:modified xsi:type="dcterms:W3CDTF">2017-01-08T18:28:17Z</dcterms:modified>
</cp:coreProperties>
</file>