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5" r:id="rId4"/>
    <p:sldId id="262" r:id="rId5"/>
    <p:sldId id="284" r:id="rId6"/>
    <p:sldId id="286" r:id="rId7"/>
    <p:sldId id="287" r:id="rId8"/>
    <p:sldId id="288" r:id="rId9"/>
    <p:sldId id="289" r:id="rId10"/>
    <p:sldId id="257" r:id="rId11"/>
    <p:sldId id="263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0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06A729-1314-4FEE-A904-4FC5568DB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61E6364-635D-421A-94F4-1706B3C63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7D6AFC-3E50-4856-8B3B-9A5676BDF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B41C-EF11-4E32-A679-82FE07244514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B93238-6F68-4906-A133-AEB73E949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D92230-B2C8-4C8D-9A4D-FC9FBE019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4E65-7770-46E2-AC51-4CEF03DA9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6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BF5A80-D220-4AC0-89C1-BAD494F7E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75F6035-CFBF-4EA4-B669-BF65F2CAE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B21005-D3D9-4C77-AF33-0D6C04225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B41C-EF11-4E32-A679-82FE07244514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2386F6-2E9C-487B-B167-D0D3D85D3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AC70D7-DAE9-4BD3-B972-69A5E9A6D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4E65-7770-46E2-AC51-4CEF03DA9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229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739D42D-DB22-481C-A4F9-49E675A3F3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2B78F6C-C304-4DC9-BAC8-87D40391B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C678B3-1A1E-4AB1-8BAD-1433CB14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B41C-EF11-4E32-A679-82FE07244514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966CC9-2732-4E0F-88B8-A9E75C988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0E0BD8-3B11-46E3-9550-C7B6BBAD7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4E65-7770-46E2-AC51-4CEF03DA9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33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6BC80B-62DD-4F10-8D59-5D31A9029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742E15-090A-44A3-9474-F7FBE665D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970291-8FFF-4240-B3C3-21D60A69C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B41C-EF11-4E32-A679-82FE07244514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73A3A3-C388-4D9C-805D-A4A066272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FF3FC8-1FB2-4127-A327-F8E71971D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4E65-7770-46E2-AC51-4CEF03DA9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12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0835E-37ED-4E94-B204-A02AD02D0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AE1ED8-2C31-469F-BDCF-EEFA00E21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AEB842-56EB-4DE1-B725-C15C4C800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B41C-EF11-4E32-A679-82FE07244514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E74CAA-B721-470E-B43F-34012766F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86C8A9-1124-4201-A791-8281626DA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4E65-7770-46E2-AC51-4CEF03DA9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47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2E381E-310D-42F8-9AA3-2F261A24C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456F84-39A9-4CD1-8D56-8EAC974B26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2F64F2-663B-4D2F-96AB-352AEFAF6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A400EB2-FB42-4B01-AFCC-AF670651E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B41C-EF11-4E32-A679-82FE07244514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4DBCEA-ADF7-4A5F-A1C9-7BF1B506A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0CAFC7-3DB8-4DA3-99D5-69B8CECB3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4E65-7770-46E2-AC51-4CEF03DA9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22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5D882E-D594-4396-8286-507F68075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0F8C5B-42F4-43B6-A29B-5788337DA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14B571-ECC4-44FC-9EFA-3A081DCAA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D34CCA6-65E1-41CE-8D8D-CA4A22E09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DD68CFD-900F-4514-9ABE-5D7BDA0E0E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9DAC353-3E1B-453C-8C72-DCE54976C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B41C-EF11-4E32-A679-82FE07244514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7A62240-9BD5-45B8-9DD9-DD70D11DD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80588A8-8667-4A64-BCAF-F24CD88E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4E65-7770-46E2-AC51-4CEF03DA9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03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A022B3-655C-42C2-83E9-2102B5C55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C97C681-6B4B-46A9-B26C-288C059AD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B41C-EF11-4E32-A679-82FE07244514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17B503B-2118-4373-9FE1-4FCC21363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B421E0-5CF0-4DC5-9A60-F2090C98C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4E65-7770-46E2-AC51-4CEF03DA9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61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6F32CF6-AB03-4456-A3FE-76D40223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B41C-EF11-4E32-A679-82FE07244514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646B974-4038-45C1-B348-D1AAC5DBD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1B8DBA-A1DD-4E11-8045-4B56F68F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4E65-7770-46E2-AC51-4CEF03DA9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599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9DCDEE-1BC6-4EB5-9B80-86FCD6DB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3AF4AB-3EC5-4712-8FE7-19615F9D8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D8A90BB-F6CF-44ED-9090-3C382821F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BD44B0-CDDB-446C-BAA4-98F8697F6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B41C-EF11-4E32-A679-82FE07244514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B55C81-D653-4A9D-BDFF-5DA466C09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FC289E-95AA-4708-B687-F6F621289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4E65-7770-46E2-AC51-4CEF03DA9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30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F61414-F99E-4A38-A1D0-DB1E441F1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A224142-0B4E-467D-BD45-6D2BE6468E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750873D-B6FB-4BD1-92DF-1675EDD41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D64ABFD-946E-439E-8E4E-F7E47F6A2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B41C-EF11-4E32-A679-82FE07244514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95173B4-6BCA-4998-858A-C8A481162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25C49-9FB6-48C0-937C-5673265B6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4E65-7770-46E2-AC51-4CEF03DA9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14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279A708-5144-4B9D-9CB0-A1366437C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F7C833-8865-40E0-B5EC-FF33A04A3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3FC1C5-E08C-48B1-8AEB-EF0318C85F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4B41C-EF11-4E32-A679-82FE07244514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D293DF-FEE0-42C0-B1FB-6C67B5C20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B0E643-A77E-4DB1-AB86-D531027B0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C4E65-7770-46E2-AC51-4CEF03DA9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776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8E4951-34B5-4047-8F0F-A225420C718E}"/>
              </a:ext>
            </a:extLst>
          </p:cNvPr>
          <p:cNvSpPr/>
          <p:nvPr/>
        </p:nvSpPr>
        <p:spPr>
          <a:xfrm>
            <a:off x="192946" y="307215"/>
            <a:ext cx="5766033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i="0" dirty="0">
                <a:solidFill>
                  <a:srgbClr val="00B3DF"/>
                </a:solidFill>
                <a:effectLst/>
                <a:latin typeface="Helvetica Neue"/>
              </a:rPr>
              <a:t>Les difficultés en Italie</a:t>
            </a:r>
          </a:p>
          <a:p>
            <a:r>
              <a:rPr lang="fr-FR" b="0" i="1" dirty="0">
                <a:solidFill>
                  <a:schemeClr val="tx1"/>
                </a:solidFill>
                <a:effectLst/>
                <a:latin typeface="Gill Sans Nova Light" panose="020B0302020104020203" pitchFamily="34" charset="0"/>
              </a:rPr>
              <a:t>Le gouvernement italien enquête sur les campagnes italiennes en 1881.</a:t>
            </a:r>
          </a:p>
          <a:p>
            <a:endParaRPr lang="fr-FR" b="0" i="1" dirty="0">
              <a:solidFill>
                <a:schemeClr val="tx1"/>
              </a:solidFill>
              <a:effectLst/>
              <a:latin typeface="Gill Sans Nova Light" panose="020B0302020104020203" pitchFamily="34" charset="0"/>
            </a:endParaRPr>
          </a:p>
          <a:p>
            <a:pPr fontAlgn="t"/>
            <a:r>
              <a:rPr lang="fr-FR" b="0" i="0" dirty="0">
                <a:effectLst/>
                <a:latin typeface="Helvetica Neue"/>
              </a:rPr>
              <a:t>Le trait le plus saillant est la condition extrêmement misérable d’un grand nombre de travailleurs de la terre, dans différentes provinces : habitations affreuses, nourritures malsaines, eau potable putride, salaires dérisoires et par conséquent paupérisme</a:t>
            </a:r>
            <a:r>
              <a:rPr lang="fr-FR" b="1" i="0" baseline="30000" dirty="0">
                <a:solidFill>
                  <a:srgbClr val="777777"/>
                </a:solidFill>
                <a:effectLst/>
                <a:latin typeface="Helvetica Neue"/>
              </a:rPr>
              <a:t>1</a:t>
            </a:r>
            <a:r>
              <a:rPr lang="fr-FR" b="0" i="0" dirty="0">
                <a:effectLst/>
                <a:latin typeface="Helvetica Neue"/>
              </a:rPr>
              <a:t> et maladies [...]. Les émigrations périodiques vers des régions inconnues, pour se libérer d’un état présent intolérable, doivent ouvrir les yeux à quiconque.</a:t>
            </a:r>
          </a:p>
          <a:p>
            <a:pPr algn="r"/>
            <a:r>
              <a:rPr lang="fr-FR" b="0" i="0" dirty="0">
                <a:solidFill>
                  <a:srgbClr val="383838"/>
                </a:solidFill>
                <a:effectLst/>
                <a:latin typeface="Helvetica Neue"/>
              </a:rPr>
              <a:t>Commission pour l’enquête agraire et sur les conditions de la classe agricole, Italie, 1881.</a:t>
            </a:r>
          </a:p>
          <a:p>
            <a:pPr algn="r"/>
            <a:endParaRPr lang="fr-FR" dirty="0">
              <a:solidFill>
                <a:srgbClr val="383838"/>
              </a:solidFill>
              <a:latin typeface="Helvetica Neue"/>
            </a:endParaRPr>
          </a:p>
          <a:p>
            <a:r>
              <a:rPr lang="fr-FR" b="0" i="0" dirty="0">
                <a:solidFill>
                  <a:srgbClr val="383838"/>
                </a:solidFill>
                <a:effectLst/>
                <a:latin typeface="Helvetica Neue"/>
              </a:rPr>
              <a:t>1. Pauvreté d’une grande partie de la population.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BD24E7-DB4A-4A5B-9734-94A29AB9D2B0}"/>
              </a:ext>
            </a:extLst>
          </p:cNvPr>
          <p:cNvSpPr/>
          <p:nvPr/>
        </p:nvSpPr>
        <p:spPr>
          <a:xfrm>
            <a:off x="6233023" y="307215"/>
            <a:ext cx="5629012" cy="59093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i="0" dirty="0">
                <a:solidFill>
                  <a:srgbClr val="00B3DF"/>
                </a:solidFill>
                <a:effectLst/>
                <a:latin typeface="Helvetica Neue"/>
              </a:rPr>
              <a:t>Le rêve américain</a:t>
            </a:r>
          </a:p>
          <a:p>
            <a:r>
              <a:rPr lang="fr-FR" b="0" i="1" dirty="0">
                <a:solidFill>
                  <a:schemeClr val="tx1"/>
                </a:solidFill>
                <a:effectLst/>
                <a:latin typeface="Gill Sans Nova Light" panose="020B0302020104020203" pitchFamily="34" charset="0"/>
              </a:rPr>
              <a:t>Rosa vient d’un petit village près de Milan. Enfant, elle travaille dans un atelier de filature de la soie. Elle est mariée de force à l’âge de 16 ans. Son mari, parti aux États-Unis pour devenir mineur, lui envoie un ticket prépayé pour le rejoindre.</a:t>
            </a:r>
          </a:p>
          <a:p>
            <a:endParaRPr lang="fr-FR" b="0" i="1" dirty="0">
              <a:solidFill>
                <a:schemeClr val="tx1"/>
              </a:solidFill>
              <a:effectLst/>
              <a:latin typeface="Helvetica Neue"/>
            </a:endParaRPr>
          </a:p>
          <a:p>
            <a:pPr fontAlgn="t"/>
            <a:r>
              <a:rPr lang="fr-FR" b="0" i="0" dirty="0">
                <a:effectLst/>
                <a:latin typeface="Helvetica Neue"/>
              </a:rPr>
              <a:t>« Tu vas devenir intelligente en Amérique ! Et en Amérique, tu ne seras plus pauvre. » Puis vint Paris, puis nous fûmes entassés dans un train pour Le Havre. Nous étions si nombreux que nous ne pouvions plus bouger, mais mes </a:t>
            </a:r>
            <a:r>
              <a:rPr lang="fr-FR" b="0" i="1" dirty="0" err="1">
                <a:effectLst/>
                <a:latin typeface="Helvetica Neue"/>
              </a:rPr>
              <a:t>paesani</a:t>
            </a:r>
            <a:r>
              <a:rPr lang="fr-FR" b="0" i="0" dirty="0">
                <a:effectLst/>
                <a:latin typeface="Helvetica Neue"/>
              </a:rPr>
              <a:t> [compagnons italiens] en rigolaient : « Peu importe ! On est en route pour l’Amérique ! En route pour devenir millionnaires ! » [...] </a:t>
            </a:r>
            <a:r>
              <a:rPr lang="fr-FR" b="0" i="1" dirty="0">
                <a:effectLst/>
                <a:latin typeface="Helvetica Neue"/>
              </a:rPr>
              <a:t>America</a:t>
            </a:r>
            <a:r>
              <a:rPr lang="fr-FR" b="0" i="0" dirty="0">
                <a:effectLst/>
                <a:latin typeface="Helvetica Neue"/>
              </a:rPr>
              <a:t> ! Le pays dans lequel tout le monde pouvait trouver un travail ! Où les salaires étaient tellement élevés que plus personne ne souffrait de la faim ! Où tous les hommes étaient libres et égaux et où même les pauvres pouvaient posséder un lot de terre !</a:t>
            </a:r>
          </a:p>
          <a:p>
            <a:pPr algn="r"/>
            <a:r>
              <a:rPr lang="fr-FR" b="0" i="0" dirty="0">
                <a:solidFill>
                  <a:srgbClr val="383838"/>
                </a:solidFill>
                <a:effectLst/>
                <a:latin typeface="Helvetica Neue"/>
              </a:rPr>
              <a:t>Marie Hall Ets, </a:t>
            </a:r>
            <a:r>
              <a:rPr lang="fr-FR" b="0" i="1" dirty="0">
                <a:solidFill>
                  <a:srgbClr val="383838"/>
                </a:solidFill>
                <a:effectLst/>
                <a:latin typeface="Helvetica Neue"/>
              </a:rPr>
              <a:t>Rosa, The Life of an </a:t>
            </a:r>
            <a:r>
              <a:rPr lang="fr-FR" b="0" i="1" dirty="0" err="1">
                <a:solidFill>
                  <a:srgbClr val="383838"/>
                </a:solidFill>
                <a:effectLst/>
                <a:latin typeface="Helvetica Neue"/>
              </a:rPr>
              <a:t>Italian</a:t>
            </a:r>
            <a:r>
              <a:rPr lang="fr-FR" b="0" i="1" dirty="0">
                <a:solidFill>
                  <a:srgbClr val="383838"/>
                </a:solidFill>
                <a:effectLst/>
                <a:latin typeface="Helvetica Neue"/>
              </a:rPr>
              <a:t> Immigrant</a:t>
            </a:r>
            <a:r>
              <a:rPr lang="fr-FR" b="0" i="0" dirty="0">
                <a:solidFill>
                  <a:srgbClr val="383838"/>
                </a:solidFill>
                <a:effectLst/>
                <a:latin typeface="Helvetica Neue"/>
              </a:rPr>
              <a:t>, 1970.</a:t>
            </a:r>
          </a:p>
        </p:txBody>
      </p:sp>
    </p:spTree>
    <p:extLst>
      <p:ext uri="{BB962C8B-B14F-4D97-AF65-F5344CB8AC3E}">
        <p14:creationId xmlns:p14="http://schemas.microsoft.com/office/powerpoint/2010/main" val="1552327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insertion des migrants à Chicago.bmp">
            <a:extLst>
              <a:ext uri="{FF2B5EF4-FFF2-40B4-BE49-F238E27FC236}">
                <a16:creationId xmlns:a16="http://schemas.microsoft.com/office/drawing/2014/main" id="{7CFDBF08-96E0-4435-9D08-FBDA35E2C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85" y="91041"/>
            <a:ext cx="6121400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464C5CE-E3EF-4438-B914-818377F0CB32}"/>
              </a:ext>
            </a:extLst>
          </p:cNvPr>
          <p:cNvSpPr txBox="1"/>
          <p:nvPr/>
        </p:nvSpPr>
        <p:spPr>
          <a:xfrm>
            <a:off x="7046752" y="411061"/>
            <a:ext cx="43790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Plan de Chicago, nord des Etats-Unis</a:t>
            </a:r>
          </a:p>
        </p:txBody>
      </p:sp>
    </p:spTree>
    <p:extLst>
      <p:ext uri="{BB962C8B-B14F-4D97-AF65-F5344CB8AC3E}">
        <p14:creationId xmlns:p14="http://schemas.microsoft.com/office/powerpoint/2010/main" val="554499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5" descr="img456.jpg">
            <a:extLst>
              <a:ext uri="{FF2B5EF4-FFF2-40B4-BE49-F238E27FC236}">
                <a16:creationId xmlns:a16="http://schemas.microsoft.com/office/drawing/2014/main" id="{E8391653-F2EA-495C-A93A-0AEB636C5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689" y="-12096"/>
            <a:ext cx="8117632" cy="687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4440BC5-DAA5-4E34-8891-4C8C80BA94E3}"/>
              </a:ext>
            </a:extLst>
          </p:cNvPr>
          <p:cNvSpPr txBox="1"/>
          <p:nvPr/>
        </p:nvSpPr>
        <p:spPr>
          <a:xfrm>
            <a:off x="176169" y="226503"/>
            <a:ext cx="23573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Accueil des </a:t>
            </a:r>
            <a:r>
              <a:rPr lang="fr-FR" sz="4000" i="1" dirty="0"/>
              <a:t>natives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453192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A90159-FC70-4854-8919-5DA0822C6F0E}"/>
              </a:ext>
            </a:extLst>
          </p:cNvPr>
          <p:cNvSpPr/>
          <p:nvPr/>
        </p:nvSpPr>
        <p:spPr>
          <a:xfrm>
            <a:off x="427838" y="100668"/>
            <a:ext cx="6174298" cy="64633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i="0" dirty="0">
                <a:solidFill>
                  <a:srgbClr val="00B3DF"/>
                </a:solidFill>
                <a:effectLst/>
                <a:latin typeface="Helvetica Neue"/>
              </a:rPr>
              <a:t>L’émigration européenne</a:t>
            </a:r>
          </a:p>
          <a:p>
            <a:endParaRPr lang="fr-FR" b="1" i="0" dirty="0">
              <a:solidFill>
                <a:srgbClr val="00B3DF"/>
              </a:solidFill>
              <a:effectLst/>
              <a:latin typeface="Helvetica Neue"/>
            </a:endParaRPr>
          </a:p>
          <a:p>
            <a:r>
              <a:rPr lang="fr-FR" b="0" i="1" dirty="0">
                <a:solidFill>
                  <a:schemeClr val="tx1"/>
                </a:solidFill>
                <a:effectLst/>
                <a:latin typeface="Gill Sans Nova Light" panose="020B0302020104020203" pitchFamily="34" charset="0"/>
              </a:rPr>
              <a:t>À partir des années 1860, les navires à vapeur remplacent les voiliers sur les lignes transatlantiques. La traversée passe ainsi de 44 à 12 jours.</a:t>
            </a:r>
          </a:p>
          <a:p>
            <a:endParaRPr lang="fr-FR" b="0" i="1" dirty="0">
              <a:solidFill>
                <a:schemeClr val="tx1"/>
              </a:solidFill>
              <a:effectLst/>
              <a:latin typeface="Gill Sans Nova Light" panose="020B0302020104020203" pitchFamily="34" charset="0"/>
            </a:endParaRPr>
          </a:p>
          <a:p>
            <a:pPr fontAlgn="t"/>
            <a:r>
              <a:rPr lang="fr-FR" b="0" i="0" dirty="0">
                <a:effectLst/>
                <a:latin typeface="Helvetica Neue"/>
              </a:rPr>
              <a:t>Nous tous, les pauvres gens, nous devions descendre par un trou au fond du bateau. Il y avait une grande pièce sombre avec des rangées d’étagères en bois tout autour où nous allions dormir - les Italiens, les Allemands, les Polonais, les Suédois, les Français [...]. Les filles, les femmes et les hommes dormaient tous dans la même pièce [...]. Le quatrième jour, un terrible orage éclata [...]. Nous n’avions plus de lumière ni d’air, et tout le monde était malade [...].</a:t>
            </a:r>
            <a:br>
              <a:rPr lang="fr-FR" b="0" i="0" dirty="0">
                <a:effectLst/>
                <a:latin typeface="Helvetica Neue"/>
              </a:rPr>
            </a:br>
            <a:r>
              <a:rPr lang="fr-FR" b="0" i="0" dirty="0">
                <a:effectLst/>
                <a:latin typeface="Helvetica Neue"/>
              </a:rPr>
              <a:t>« Là ! dit Pep, levant la main, là, New York ! [...] Regardez ! Le pont de Brooklyn ! Il a ouvert cette année, avec des feux d’artifice et tout. » [...]. C’était la porte d’entrée du Nouveau Monde [...]. Des docteurs étaient montés à bord du paquebot et vérifiaient nos yeux et nos vaccinations. Un vieux monsieur qui ne pouvait pas parler et deux filles aux yeux irrités étaient renvoyés vers le Vieux Continent.</a:t>
            </a:r>
          </a:p>
          <a:p>
            <a:pPr algn="r" fontAlgn="t"/>
            <a:r>
              <a:rPr lang="en-US" dirty="0"/>
              <a:t>Marie Hall </a:t>
            </a:r>
            <a:r>
              <a:rPr lang="en-US" dirty="0" err="1"/>
              <a:t>Ets</a:t>
            </a:r>
            <a:r>
              <a:rPr lang="en-US" dirty="0"/>
              <a:t>, Rosa, </a:t>
            </a:r>
            <a:r>
              <a:rPr lang="en-US" i="1" dirty="0"/>
              <a:t>The Life of an Italian Immigrant</a:t>
            </a:r>
            <a:r>
              <a:rPr lang="en-US" dirty="0"/>
              <a:t>, 1970.</a:t>
            </a:r>
            <a:endParaRPr lang="fr-FR" b="0" i="0" dirty="0">
              <a:effectLst/>
              <a:latin typeface="Helvetica Neue"/>
            </a:endParaRPr>
          </a:p>
        </p:txBody>
      </p:sp>
      <p:pic>
        <p:nvPicPr>
          <p:cNvPr id="4" name="Image 3" descr="Une image contenant eau, bateau, assis, photo&#10;&#10;Description générée automatiquement">
            <a:extLst>
              <a:ext uri="{FF2B5EF4-FFF2-40B4-BE49-F238E27FC236}">
                <a16:creationId xmlns:a16="http://schemas.microsoft.com/office/drawing/2014/main" id="{A4173E49-39AC-47FF-9F7A-E263ADEC0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036" y="0"/>
            <a:ext cx="4909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51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au, extérieur, bateau, navire&#10;&#10;Description générée automatiquement">
            <a:extLst>
              <a:ext uri="{FF2B5EF4-FFF2-40B4-BE49-F238E27FC236}">
                <a16:creationId xmlns:a16="http://schemas.microsoft.com/office/drawing/2014/main" id="{F921DA17-FDF5-4C4E-A64F-36625437A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841" y="817361"/>
            <a:ext cx="8423816" cy="568607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9A6807E-1E30-460B-8742-E2E18B00B436}"/>
              </a:ext>
            </a:extLst>
          </p:cNvPr>
          <p:cNvSpPr txBox="1"/>
          <p:nvPr/>
        </p:nvSpPr>
        <p:spPr>
          <a:xfrm>
            <a:off x="438539" y="205273"/>
            <a:ext cx="7912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Arrivée à Ellis Island</a:t>
            </a:r>
          </a:p>
        </p:txBody>
      </p:sp>
    </p:spTree>
    <p:extLst>
      <p:ext uri="{BB962C8B-B14F-4D97-AF65-F5344CB8AC3E}">
        <p14:creationId xmlns:p14="http://schemas.microsoft.com/office/powerpoint/2010/main" val="2096393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5FF4F25-6B6B-4E0C-8259-11DAFD2D8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68" y="208835"/>
            <a:ext cx="10373454" cy="6359915"/>
          </a:xfrm>
          <a:prstGeom prst="rect">
            <a:avLst/>
          </a:prstGeom>
          <a:solidFill>
            <a:srgbClr val="FFFFFF"/>
          </a:solidFill>
          <a:ln w="0">
            <a:solidFill>
              <a:srgbClr val="8080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2549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a 002.jpg">
            <a:extLst>
              <a:ext uri="{FF2B5EF4-FFF2-40B4-BE49-F238E27FC236}">
                <a16:creationId xmlns:a16="http://schemas.microsoft.com/office/drawing/2014/main" id="{2C8B7F33-1B4A-4566-8F07-0DF0AE1CC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03" y="1005565"/>
            <a:ext cx="9677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3836538-8BB2-49FA-BDB2-EA22F2CC75D5}"/>
              </a:ext>
            </a:extLst>
          </p:cNvPr>
          <p:cNvSpPr txBox="1"/>
          <p:nvPr/>
        </p:nvSpPr>
        <p:spPr>
          <a:xfrm>
            <a:off x="494522" y="205273"/>
            <a:ext cx="8378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L’enregistrement à Ellis Island </a:t>
            </a:r>
          </a:p>
        </p:txBody>
      </p:sp>
    </p:spTree>
    <p:extLst>
      <p:ext uri="{BB962C8B-B14F-4D97-AF65-F5344CB8AC3E}">
        <p14:creationId xmlns:p14="http://schemas.microsoft.com/office/powerpoint/2010/main" val="2478945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a 003.jpg">
            <a:extLst>
              <a:ext uri="{FF2B5EF4-FFF2-40B4-BE49-F238E27FC236}">
                <a16:creationId xmlns:a16="http://schemas.microsoft.com/office/drawing/2014/main" id="{3630576E-E1B2-4EB0-91F5-68578DCE9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42" y="147637"/>
            <a:ext cx="9677400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354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lendrier 30106 (2).jpg">
            <a:extLst>
              <a:ext uri="{FF2B5EF4-FFF2-40B4-BE49-F238E27FC236}">
                <a16:creationId xmlns:a16="http://schemas.microsoft.com/office/drawing/2014/main" id="{E2503B66-7986-4FFC-8723-44F12C74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0"/>
          <a:stretch>
            <a:fillRect/>
          </a:stretch>
        </p:blipFill>
        <p:spPr bwMode="auto">
          <a:xfrm>
            <a:off x="2056390" y="81550"/>
            <a:ext cx="4891151" cy="658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 descr="calendrier 30106 (3).jpg">
            <a:extLst>
              <a:ext uri="{FF2B5EF4-FFF2-40B4-BE49-F238E27FC236}">
                <a16:creationId xmlns:a16="http://schemas.microsoft.com/office/drawing/2014/main" id="{A43EEC41-402B-4637-8AF0-1B57AB907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/>
          <a:stretch>
            <a:fillRect/>
          </a:stretch>
        </p:blipFill>
        <p:spPr bwMode="auto">
          <a:xfrm>
            <a:off x="7023727" y="47084"/>
            <a:ext cx="4960031" cy="66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34AE535-B60B-498C-BB25-A8D9A757DF44}"/>
              </a:ext>
            </a:extLst>
          </p:cNvPr>
          <p:cNvSpPr txBox="1"/>
          <p:nvPr/>
        </p:nvSpPr>
        <p:spPr>
          <a:xfrm>
            <a:off x="83890" y="81551"/>
            <a:ext cx="57800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Vie sur </a:t>
            </a:r>
          </a:p>
          <a:p>
            <a:r>
              <a:rPr lang="fr-FR" sz="3200" dirty="0"/>
              <a:t>le </a:t>
            </a:r>
          </a:p>
          <a:p>
            <a:r>
              <a:rPr lang="fr-FR" sz="3200" dirty="0"/>
              <a:t>continent</a:t>
            </a:r>
          </a:p>
        </p:txBody>
      </p:sp>
    </p:spTree>
    <p:extLst>
      <p:ext uri="{BB962C8B-B14F-4D97-AF65-F5344CB8AC3E}">
        <p14:creationId xmlns:p14="http://schemas.microsoft.com/office/powerpoint/2010/main" val="1157759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8.jpg">
            <a:extLst>
              <a:ext uri="{FF2B5EF4-FFF2-40B4-BE49-F238E27FC236}">
                <a16:creationId xmlns:a16="http://schemas.microsoft.com/office/drawing/2014/main" id="{F2601C5B-05E8-4B8A-B07E-AE9AF70F3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88" y="94456"/>
            <a:ext cx="8413750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56DDC49-F2EE-4639-9AC0-955EB61CAEE4}"/>
              </a:ext>
            </a:extLst>
          </p:cNvPr>
          <p:cNvSpPr txBox="1"/>
          <p:nvPr/>
        </p:nvSpPr>
        <p:spPr>
          <a:xfrm>
            <a:off x="9555061" y="94456"/>
            <a:ext cx="24328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Photo de Jacob Riis, 1890-1900.</a:t>
            </a:r>
          </a:p>
        </p:txBody>
      </p:sp>
    </p:spTree>
    <p:extLst>
      <p:ext uri="{BB962C8B-B14F-4D97-AF65-F5344CB8AC3E}">
        <p14:creationId xmlns:p14="http://schemas.microsoft.com/office/powerpoint/2010/main" val="1019220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91F0054-C5B1-446C-B8DF-A049E8B6207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"/>
          <a:stretch>
            <a:fillRect/>
          </a:stretch>
        </p:blipFill>
        <p:spPr bwMode="auto">
          <a:xfrm>
            <a:off x="1333849" y="151002"/>
            <a:ext cx="9404059" cy="6635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11803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550</Words>
  <Application>Microsoft Office PowerPoint</Application>
  <PresentationFormat>Grand écran</PresentationFormat>
  <Paragraphs>26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Gill Sans Nova Light</vt:lpstr>
      <vt:lpstr>Helvetica Neue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DEBORAH SALMON</dc:creator>
  <cp:lastModifiedBy>Cyril BOUCHAT</cp:lastModifiedBy>
  <cp:revision>26</cp:revision>
  <dcterms:created xsi:type="dcterms:W3CDTF">2020-02-28T14:51:49Z</dcterms:created>
  <dcterms:modified xsi:type="dcterms:W3CDTF">2021-04-06T05:48:56Z</dcterms:modified>
</cp:coreProperties>
</file>